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315" r:id="rId3"/>
    <p:sldId id="313" r:id="rId4"/>
    <p:sldId id="322" r:id="rId5"/>
    <p:sldId id="326" r:id="rId6"/>
    <p:sldId id="323" r:id="rId7"/>
    <p:sldId id="316" r:id="rId8"/>
    <p:sldId id="317" r:id="rId9"/>
    <p:sldId id="318" r:id="rId10"/>
    <p:sldId id="319" r:id="rId11"/>
    <p:sldId id="324" r:id="rId12"/>
    <p:sldId id="321" r:id="rId1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  <a:srgbClr val="2A547F"/>
    <a:srgbClr val="00B0F0"/>
    <a:srgbClr val="00133B"/>
    <a:srgbClr val="4D5A76"/>
    <a:srgbClr val="76B7B2"/>
    <a:srgbClr val="59A14F"/>
    <a:srgbClr val="488140"/>
    <a:srgbClr val="046A38"/>
    <a:srgbClr val="0097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825" autoAdjust="0"/>
    <p:restoredTop sz="94249" autoAdjust="0"/>
  </p:normalViewPr>
  <p:slideViewPr>
    <p:cSldViewPr snapToGrid="0">
      <p:cViewPr varScale="1">
        <p:scale>
          <a:sx n="64" d="100"/>
          <a:sy n="64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kuras\Documents\Ohio%20Medicaid%20Advisory\BH%20Redesign\Managed%20Care%20Testing%20Dashboard\Contracting%20and%20Credentialing%20Updates\Feb%2008%20High%20Level%20Summary_C&amp;C_v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Chart!$B$1</c:f>
              <c:strCache>
                <c:ptCount val="1"/>
                <c:pt idx="0">
                  <c:v>PT-84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Chart!$A$2:$A$6</c:f>
              <c:strCache>
                <c:ptCount val="5"/>
                <c:pt idx="0">
                  <c:v>Buckeye Health Plan</c:v>
                </c:pt>
                <c:pt idx="1">
                  <c:v>Molina</c:v>
                </c:pt>
                <c:pt idx="2">
                  <c:v>Paramount</c:v>
                </c:pt>
                <c:pt idx="3">
                  <c:v>United Healthcare</c:v>
                </c:pt>
                <c:pt idx="4">
                  <c:v>CareSource</c:v>
                </c:pt>
              </c:strCache>
            </c:strRef>
          </c:cat>
          <c:val>
            <c:numRef>
              <c:f>Chart!$B$2:$B$6</c:f>
              <c:numCache>
                <c:formatCode>General</c:formatCode>
                <c:ptCount val="5"/>
                <c:pt idx="0">
                  <c:v>242</c:v>
                </c:pt>
                <c:pt idx="1">
                  <c:v>458</c:v>
                </c:pt>
                <c:pt idx="2">
                  <c:v>319</c:v>
                </c:pt>
                <c:pt idx="3">
                  <c:v>130</c:v>
                </c:pt>
                <c:pt idx="4">
                  <c:v>391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9A-4C55-B5C9-D6C77ECB0DFB}"/>
            </c:ext>
          </c:extLst>
        </c:ser>
        <c:ser>
          <c:idx val="1"/>
          <c:order val="1"/>
          <c:tx>
            <c:strRef>
              <c:f>Chart!$C$1</c:f>
              <c:strCache>
                <c:ptCount val="1"/>
                <c:pt idx="0">
                  <c:v>PT-95</c:v>
                </c:pt>
              </c:strCache>
            </c:strRef>
          </c:tx>
          <c:spPr>
            <a:solidFill>
              <a:srgbClr val="2A547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Chart!$A$2:$A$6</c:f>
              <c:strCache>
                <c:ptCount val="5"/>
                <c:pt idx="0">
                  <c:v>Buckeye Health Plan</c:v>
                </c:pt>
                <c:pt idx="1">
                  <c:v>Molina</c:v>
                </c:pt>
                <c:pt idx="2">
                  <c:v>Paramount</c:v>
                </c:pt>
                <c:pt idx="3">
                  <c:v>United Healthcare</c:v>
                </c:pt>
                <c:pt idx="4">
                  <c:v>CareSource</c:v>
                </c:pt>
              </c:strCache>
            </c:strRef>
          </c:cat>
          <c:val>
            <c:numRef>
              <c:f>Chart!$C$2:$C$6</c:f>
              <c:numCache>
                <c:formatCode>General</c:formatCode>
                <c:ptCount val="5"/>
                <c:pt idx="0">
                  <c:v>377</c:v>
                </c:pt>
                <c:pt idx="1">
                  <c:v>316</c:v>
                </c:pt>
                <c:pt idx="2">
                  <c:v>207</c:v>
                </c:pt>
                <c:pt idx="3">
                  <c:v>83</c:v>
                </c:pt>
                <c:pt idx="4">
                  <c:v>183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9A-4C55-B5C9-D6C77ECB0D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12815320"/>
        <c:axId val="455505960"/>
      </c:barChart>
      <c:barChart>
        <c:barDir val="col"/>
        <c:grouping val="clustered"/>
        <c:varyColors val="0"/>
        <c:ser>
          <c:idx val="2"/>
          <c:order val="2"/>
          <c:tx>
            <c:strRef>
              <c:f>Chart!$D$1</c:f>
              <c:strCache>
                <c:ptCount val="1"/>
                <c:pt idx="0">
                  <c:v>Total PT-84 Required</c:v>
                </c:pt>
              </c:strCache>
            </c:strRef>
          </c:tx>
          <c:spPr>
            <a:noFill/>
            <a:ln>
              <a:solidFill>
                <a:schemeClr val="tx1"/>
              </a:solidFill>
              <a:prstDash val="dash"/>
            </a:ln>
            <a:effectLst/>
          </c:spPr>
          <c:invertIfNegative val="0"/>
          <c:cat>
            <c:strRef>
              <c:f>Chart!$A$2:$A$6</c:f>
              <c:strCache>
                <c:ptCount val="5"/>
                <c:pt idx="0">
                  <c:v>Buckeye Health Plan</c:v>
                </c:pt>
                <c:pt idx="1">
                  <c:v>Molina</c:v>
                </c:pt>
                <c:pt idx="2">
                  <c:v>Paramount</c:v>
                </c:pt>
                <c:pt idx="3">
                  <c:v>United Healthcare</c:v>
                </c:pt>
                <c:pt idx="4">
                  <c:v>CareSource</c:v>
                </c:pt>
              </c:strCache>
            </c:strRef>
          </c:cat>
          <c:val>
            <c:numRef>
              <c:f>Chart!$D$2:$D$6</c:f>
              <c:numCache>
                <c:formatCode>General</c:formatCode>
                <c:ptCount val="5"/>
                <c:pt idx="0">
                  <c:v>238</c:v>
                </c:pt>
                <c:pt idx="1">
                  <c:v>238</c:v>
                </c:pt>
                <c:pt idx="2">
                  <c:v>238</c:v>
                </c:pt>
                <c:pt idx="3">
                  <c:v>238</c:v>
                </c:pt>
                <c:pt idx="4">
                  <c:v>238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49A-4C55-B5C9-D6C77ECB0DFB}"/>
            </c:ext>
          </c:extLst>
        </c:ser>
        <c:ser>
          <c:idx val="3"/>
          <c:order val="3"/>
          <c:tx>
            <c:strRef>
              <c:f>Chart!$E$1</c:f>
              <c:strCache>
                <c:ptCount val="1"/>
                <c:pt idx="0">
                  <c:v>Total PT-95 Required</c:v>
                </c:pt>
              </c:strCache>
            </c:strRef>
          </c:tx>
          <c:spPr>
            <a:noFill/>
            <a:ln w="12700">
              <a:solidFill>
                <a:schemeClr val="tx1"/>
              </a:solidFill>
              <a:prstDash val="dash"/>
            </a:ln>
            <a:effectLst/>
          </c:spPr>
          <c:invertIfNegative val="0"/>
          <c:cat>
            <c:strRef>
              <c:f>Chart!$A$2:$A$6</c:f>
              <c:strCache>
                <c:ptCount val="5"/>
                <c:pt idx="0">
                  <c:v>Buckeye Health Plan</c:v>
                </c:pt>
                <c:pt idx="1">
                  <c:v>Molina</c:v>
                </c:pt>
                <c:pt idx="2">
                  <c:v>Paramount</c:v>
                </c:pt>
                <c:pt idx="3">
                  <c:v>United Healthcare</c:v>
                </c:pt>
                <c:pt idx="4">
                  <c:v>CareSource</c:v>
                </c:pt>
              </c:strCache>
            </c:strRef>
          </c:cat>
          <c:val>
            <c:numRef>
              <c:f>Chart!$E$2:$E$6</c:f>
              <c:numCache>
                <c:formatCode>General</c:formatCode>
                <c:ptCount val="5"/>
                <c:pt idx="0">
                  <c:v>216</c:v>
                </c:pt>
                <c:pt idx="1">
                  <c:v>216</c:v>
                </c:pt>
                <c:pt idx="2">
                  <c:v>216</c:v>
                </c:pt>
                <c:pt idx="3">
                  <c:v>216</c:v>
                </c:pt>
                <c:pt idx="4">
                  <c:v>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49A-4C55-B5C9-D6C77ECB0D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55503608"/>
        <c:axId val="455510272"/>
      </c:barChart>
      <c:catAx>
        <c:axId val="212815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5505960"/>
        <c:crosses val="autoZero"/>
        <c:auto val="1"/>
        <c:lblAlgn val="ctr"/>
        <c:lblOffset val="100"/>
        <c:noMultiLvlLbl val="0"/>
      </c:catAx>
      <c:valAx>
        <c:axId val="45550596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2815320"/>
        <c:crosses val="autoZero"/>
        <c:crossBetween val="between"/>
      </c:valAx>
      <c:valAx>
        <c:axId val="455510272"/>
        <c:scaling>
          <c:orientation val="minMax"/>
          <c:max val="500"/>
          <c:min val="0"/>
        </c:scaling>
        <c:delete val="1"/>
        <c:axPos val="r"/>
        <c:numFmt formatCode="General" sourceLinked="1"/>
        <c:majorTickMark val="out"/>
        <c:minorTickMark val="none"/>
        <c:tickLblPos val="nextTo"/>
        <c:crossAx val="455503608"/>
        <c:crosses val="max"/>
        <c:crossBetween val="between"/>
      </c:valAx>
      <c:catAx>
        <c:axId val="4555036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5551027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C46D5D-1B2D-4CCB-8CF3-1623002DD2E8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4755500-9334-411A-A8A5-51BB8D0A6A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07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29489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DD804-8B5C-4B1C-9673-C604F0791D76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3401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BDD804-8B5C-4B1C-9673-C604F0791D76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48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1"/>
            <a:ext cx="10363200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1" y="3840480"/>
            <a:ext cx="8534399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8A265-354A-47D6-B328-8250565DD7F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619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7821E-A1F1-4CEE-B77F-DBA5A086C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883DFD-1E75-48EF-B6DA-8876710B7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22F669-6232-4C74-A1A7-E4182E8ADD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9796BB-3455-4DC7-A9AE-4344B6C805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2DAC06-E6B2-4947-BA68-287A636695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DBEE89-C97A-4C9D-ABDE-6A7D1546E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7D2A4-C3D1-4913-97C8-EC27F82A455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C5EE60-2548-4115-B52A-F36163B28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17AFB3-EF6A-4188-9107-51E00494D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A2EF-986C-4D8D-A69A-382ED2CD6A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53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39187-D8C0-4B86-9D99-C2B29D1B4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7E4F9A-A70A-4FEE-9B23-5AE4068FC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61675-873A-4637-8B22-E1DF14E915A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B66C6E-5DD1-4E95-BDF0-4348731B5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2D5B78-4682-4F51-BBD1-1961E6A8C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A2EF-986C-4D8D-A69A-382ED2CD6A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688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D7010E9-4DB6-47B7-BF0D-EE48884F4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BF30F-8798-4100-9592-0FE53572856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6C8BFF-708C-40CC-96F9-2164D858F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F71630-EF57-43C7-853B-44B04B047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A2EF-986C-4D8D-A69A-382ED2CD6A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876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6DB1F-106A-4E91-B173-B6DE6D199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AE237-A246-4719-B7E0-5952C205B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73BFDA-9786-4726-AFCF-0AAEE2D3B7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141941-AFA8-41F7-9D5B-3BDF1BF4F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85A44-6F2C-4453-B203-AB0C0A17927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29E912-C078-4599-ABE0-C2F6F5EFF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EE89FE-49F9-4289-AE66-423AD9C9E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A2EF-986C-4D8D-A69A-382ED2CD6A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3021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E2DC5-26ED-4426-875A-0D5094D4C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0171CF-274D-473B-B6FE-A814950DF3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07385D-8850-421D-924F-922108DBB0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0B62AE-6B3B-4422-9583-8795C4138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AE05C-F009-4ADC-9C48-7747FBE2693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EF0CA9-E89C-4215-80F4-E89D548F9F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B650D4-A44D-4B0F-8346-EC0357D196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A2EF-986C-4D8D-A69A-382ED2CD6A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517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986E37-35CA-4B3D-97D0-B6E456902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C30A9B-018D-4BC0-9D8D-446FD7189C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78821E-02D8-4E36-AC06-DA20AF46C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AA8B-73D5-4B4B-8F05-2B99A5C5DE6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696717-5519-4833-84AA-EDD7EEAE9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8E1D46-883B-4D73-96E0-6482219DC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A2EF-986C-4D8D-A69A-382ED2CD6A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8038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0E0E4C-F382-43EF-B2BF-4A37A6BB29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636FBC-07B8-4DFB-AD93-160A2F4382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279592-22E7-4892-A79E-D3E5B87F3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A7324-1377-49E6-A8AB-E993403A0F4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FDF333-EB71-40BE-BD1B-764AB8FD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B5AF5-5F8F-4EA3-A3E7-B43FEB475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A2EF-986C-4D8D-A69A-382ED2CD6A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281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6CA2D-4477-4F7C-85A8-695B700EEA1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47200" y="6688724"/>
            <a:ext cx="2804160" cy="169277"/>
          </a:xfrm>
        </p:spPr>
        <p:txBody>
          <a:bodyPr lIns="0" tIns="0" rIns="0" bIns="0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500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2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D9B09-5238-40FB-A4F3-758FEC3B282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139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49E1A-6B90-413A-B12D-EDD4E807F5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7689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85A61-9B43-4B36-BCD6-92FC5582D4C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35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E3A4A-7C22-4BE3-ADE4-A575D090DD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7A8095-A79A-4076-8689-B299BE1F92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CAA5BA-AF4A-4693-9C78-EB0017A50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76E30-8342-45E8-B8A6-5A47EB5487A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B15FDF-89D7-4306-8906-B56FC9382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C0441B-F4C5-49B0-AFAA-2FD5448C6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A2EF-986C-4D8D-A69A-382ED2CD6A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120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49548-E66B-48C7-B90C-C5BC06EB6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63F095-3AE8-4D27-BB36-9DBEF4397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79591-F5BB-4E78-BA64-880E79AFD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E75A5-9673-4672-818B-B1612C09F64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73AB7E-B26B-4D8B-B2CF-AFC9F4E0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85D29-5735-4608-B1C4-1C8344582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A2EF-986C-4D8D-A69A-382ED2CD6A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81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EF070-27C7-4DEE-9F66-FEDAAB647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CDF9-DDCD-4AF4-86A5-0592B5473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336A4-8297-4A75-877F-87640CEED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DC35-08FB-4835-ACDE-430C271206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2D9835-0186-4C72-856D-2041D3BC2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C13F61-CE59-4B17-B467-7C087B31B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A2EF-986C-4D8D-A69A-382ED2CD6A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67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82E70-3191-4ADB-8CBF-C569F106B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0B1F1-21EF-4945-8079-6554CE866A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C9E0D4-6323-4C20-B46C-E91522498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1A9D73-EBEC-4322-86E5-01B7F0320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01548-E2A1-4103-8628-605A3DF7793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5FE7A4-B398-4426-A202-A17570B85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D87843-816B-4EC7-BC4D-B49659768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A2EF-986C-4D8D-A69A-382ED2CD6A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677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5278" y="684783"/>
            <a:ext cx="11081444" cy="4616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23224" y="2028333"/>
            <a:ext cx="10745553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0"/>
            <a:ext cx="3901439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68026-FCB8-4008-9A68-C911956CAA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2/14/2018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347200" y="6688724"/>
            <a:ext cx="2804160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object 5"/>
          <p:cNvSpPr/>
          <p:nvPr userDrawn="1"/>
        </p:nvSpPr>
        <p:spPr>
          <a:xfrm>
            <a:off x="0" y="0"/>
            <a:ext cx="12192000" cy="381000"/>
          </a:xfrm>
          <a:custGeom>
            <a:avLst/>
            <a:gdLst/>
            <a:ahLst/>
            <a:cxnLst/>
            <a:rect l="l" t="t" r="r" b="b"/>
            <a:pathLst>
              <a:path w="9144000" h="381000">
                <a:moveTo>
                  <a:pt x="0" y="381000"/>
                </a:moveTo>
                <a:lnTo>
                  <a:pt x="9144000" y="381000"/>
                </a:lnTo>
                <a:lnTo>
                  <a:pt x="91440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2A547F"/>
          </a:solidFill>
        </p:spPr>
        <p:txBody>
          <a:bodyPr wrap="square" lIns="0" tIns="0" rIns="0" bIns="0" rtlCol="0"/>
          <a:lstStyle/>
          <a:p>
            <a:endParaRPr dirty="0">
              <a:solidFill>
                <a:prstClr val="black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6001" y="-76200"/>
            <a:ext cx="3556000" cy="457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787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7CB338-CB9B-4C85-B6B9-BC1E0916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2ED2CD-4DAA-4F89-9632-A526D527B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2F334-1E17-45F0-B578-8A27B57502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469C7-FF4A-40DB-8B9C-89A45D5CC15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A263F-B490-4B75-9252-55065DFF6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9B8A9B-D60A-4356-8818-1A869BDDF6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6A2EF-986C-4D8D-A69A-382ED2CD6A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633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OhioNetworkManagment@optum.com" TargetMode="External"/><Relationship Id="rId2" Type="http://schemas.openxmlformats.org/officeDocument/2006/relationships/hyperlink" Target="mailto:Ohionetworkmanagment@optum.com" TargetMode="Externa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uckeyehealthplan.com/providers/resources/electronic-transactions.html" TargetMode="External"/><Relationship Id="rId2" Type="http://schemas.openxmlformats.org/officeDocument/2006/relationships/hyperlink" Target="https://sites.edifecs.com/index.jsp?centene" TargetMode="Externa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3.jpeg"/><Relationship Id="rId5" Type="http://schemas.openxmlformats.org/officeDocument/2006/relationships/hyperlink" Target="https://www.buckeyehealthplan.com/providers/become-a-provider/join-our-network.html" TargetMode="External"/><Relationship Id="rId4" Type="http://schemas.openxmlformats.org/officeDocument/2006/relationships/hyperlink" Target="https://www.buckeyehealthplan.com/providers/behavioral-health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Ellen.Landingham@molinahealthcare.com" TargetMode="External"/><Relationship Id="rId2" Type="http://schemas.openxmlformats.org/officeDocument/2006/relationships/hyperlink" Target="mailto:BHProviderServices@MolinaHealthCare.com" TargetMode="Externa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aramounthealthcare.com/documents/provider/clearinghouse-list.pdf" TargetMode="External"/><Relationship Id="rId2" Type="http://schemas.openxmlformats.org/officeDocument/2006/relationships/hyperlink" Target="mailto:PHCBehavioralHealthTesting@ProMedica.org" TargetMode="External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6.jpeg"/><Relationship Id="rId4" Type="http://schemas.openxmlformats.org/officeDocument/2006/relationships/hyperlink" Target="mailto:PHCProvider.Contracting@ProMedica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1" y="0"/>
            <a:ext cx="12192000" cy="380144"/>
          </a:xfrm>
          <a:custGeom>
            <a:avLst/>
            <a:gdLst/>
            <a:ahLst/>
            <a:cxnLst/>
            <a:rect l="l" t="t" r="r" b="b"/>
            <a:pathLst>
              <a:path w="9144000" h="381000">
                <a:moveTo>
                  <a:pt x="0" y="381000"/>
                </a:moveTo>
                <a:lnTo>
                  <a:pt x="9144000" y="381000"/>
                </a:lnTo>
                <a:lnTo>
                  <a:pt x="91440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44546A"/>
          </a:solidFill>
        </p:spPr>
        <p:txBody>
          <a:bodyPr wrap="square" lIns="0" tIns="0" rIns="0" bIns="0" rtlCol="0"/>
          <a:lstStyle/>
          <a:p>
            <a:endParaRPr dirty="0">
              <a:solidFill>
                <a:prstClr val="black"/>
              </a:solidFill>
            </a:endParaRPr>
          </a:p>
        </p:txBody>
      </p:sp>
      <p:sp>
        <p:nvSpPr>
          <p:cNvPr id="13" name="object 2"/>
          <p:cNvSpPr txBox="1"/>
          <p:nvPr/>
        </p:nvSpPr>
        <p:spPr>
          <a:xfrm>
            <a:off x="2324099" y="2569759"/>
            <a:ext cx="7543799" cy="20005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5240"/>
              </a:lnSpc>
            </a:pPr>
            <a:r>
              <a:rPr lang="en-US" sz="4400" b="1" dirty="0">
                <a:solidFill>
                  <a:prstClr val="black"/>
                </a:solidFill>
                <a:cs typeface="Calibri"/>
              </a:rPr>
              <a:t>Preparing for</a:t>
            </a:r>
          </a:p>
          <a:p>
            <a:pPr algn="ctr">
              <a:lnSpc>
                <a:spcPts val="5240"/>
              </a:lnSpc>
            </a:pPr>
            <a:r>
              <a:rPr lang="en-US" sz="4400" b="1" dirty="0">
                <a:solidFill>
                  <a:prstClr val="black"/>
                </a:solidFill>
                <a:cs typeface="Calibri"/>
              </a:rPr>
              <a:t>BH Integration into Medicaid Managed Care</a:t>
            </a:r>
          </a:p>
        </p:txBody>
      </p:sp>
      <p:sp>
        <p:nvSpPr>
          <p:cNvPr id="14" name="object 3"/>
          <p:cNvSpPr txBox="1"/>
          <p:nvPr/>
        </p:nvSpPr>
        <p:spPr>
          <a:xfrm>
            <a:off x="3711574" y="4712257"/>
            <a:ext cx="4768850" cy="5949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algn="ctr">
              <a:lnSpc>
                <a:spcPts val="5240"/>
              </a:lnSpc>
              <a:defRPr sz="4400" b="1">
                <a:solidFill>
                  <a:prstClr val="black"/>
                </a:solidFill>
                <a:cs typeface="Calibri"/>
              </a:defRPr>
            </a:lvl1pPr>
          </a:lstStyle>
          <a:p>
            <a:r>
              <a:rPr lang="en-US" sz="2800" dirty="0">
                <a:solidFill>
                  <a:prstClr val="white">
                    <a:lumMod val="50000"/>
                  </a:prstClr>
                </a:solidFill>
              </a:rPr>
              <a:t>February 15, 2018</a:t>
            </a:r>
            <a:endParaRPr sz="2800" dirty="0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9958" y="855519"/>
            <a:ext cx="3200400" cy="1238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4700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6581" y="1681163"/>
            <a:ext cx="5157787" cy="823912"/>
          </a:xfrm>
        </p:spPr>
        <p:txBody>
          <a:bodyPr/>
          <a:lstStyle/>
          <a:p>
            <a:r>
              <a:rPr lang="en-US" dirty="0"/>
              <a:t>Current Testing Opportunities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9955" y="2505075"/>
            <a:ext cx="5157787" cy="3684588"/>
          </a:xfrm>
        </p:spPr>
        <p:txBody>
          <a:bodyPr>
            <a:normAutofit/>
          </a:bodyPr>
          <a:lstStyle/>
          <a:p>
            <a:r>
              <a:rPr lang="en-US" dirty="0"/>
              <a:t>Contact </a:t>
            </a:r>
            <a:r>
              <a:rPr lang="en-US" dirty="0">
                <a:hlinkClick r:id="rId2"/>
              </a:rPr>
              <a:t>Ohionetworkmanagment@optum.com</a:t>
            </a:r>
            <a:r>
              <a:rPr lang="en-US" dirty="0"/>
              <a:t> to get member assignments-</a:t>
            </a:r>
            <a:r>
              <a:rPr lang="en-US" i="1" dirty="0"/>
              <a:t>begins now</a:t>
            </a:r>
          </a:p>
          <a:p>
            <a:r>
              <a:rPr lang="en-US" dirty="0"/>
              <a:t>We work with all participating clearinghouse to submit EDI claims</a:t>
            </a:r>
          </a:p>
          <a:p>
            <a:r>
              <a:rPr lang="en-US" dirty="0"/>
              <a:t>Three (3) live webinar opportunities scheduled: 2/19; 2/21; 2/23 with one recorded/posted end of Feb.</a:t>
            </a:r>
          </a:p>
          <a:p>
            <a:r>
              <a:rPr lang="en-US" dirty="0"/>
              <a:t>Testing Medicaid claims begins week of March 7th through June 30th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Contracting Information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Allow 90 days for the contracting/credentialing process-</a:t>
            </a:r>
            <a:r>
              <a:rPr lang="en-US" i="1" dirty="0"/>
              <a:t>please start now</a:t>
            </a:r>
          </a:p>
          <a:p>
            <a:r>
              <a:rPr lang="en-US" dirty="0"/>
              <a:t>Be prepared with the following materials:</a:t>
            </a:r>
          </a:p>
          <a:p>
            <a:pPr lvl="1"/>
            <a:r>
              <a:rPr lang="en-US" sz="1600" dirty="0"/>
              <a:t>W-9 tax form</a:t>
            </a:r>
          </a:p>
          <a:p>
            <a:pPr lvl="1"/>
            <a:r>
              <a:rPr lang="en-US" sz="1600" dirty="0"/>
              <a:t>Tax ID number</a:t>
            </a:r>
          </a:p>
          <a:p>
            <a:pPr lvl="1"/>
            <a:r>
              <a:rPr lang="en-US" sz="1600" dirty="0"/>
              <a:t>NPI number(s) for both Provider Type 84 and/or 95 related certifications</a:t>
            </a:r>
          </a:p>
          <a:p>
            <a:r>
              <a:rPr lang="en-US" dirty="0"/>
              <a:t>Contact: </a:t>
            </a:r>
            <a:r>
              <a:rPr lang="en-US" dirty="0">
                <a:hlinkClick r:id="rId3"/>
              </a:rPr>
              <a:t>OhioNetworkManagment@optum.com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9" name="Picture 8" descr="UHC Comm Plan Logo">
            <a:extLst>
              <a:ext uri="{FF2B5EF4-FFF2-40B4-BE49-F238E27FC236}">
                <a16:creationId xmlns:a16="http://schemas.microsoft.com/office/drawing/2014/main" id="{00000000-0008-0000-0000-00001D000000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81500" y="538163"/>
            <a:ext cx="342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30934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1" b="3051"/>
          <a:stretch>
            <a:fillRect/>
          </a:stretch>
        </p:blipFill>
        <p:spPr bwMode="auto">
          <a:xfrm>
            <a:off x="613610" y="144379"/>
            <a:ext cx="11225463" cy="6545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1097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281430" y="1049315"/>
            <a:ext cx="10252164" cy="3747790"/>
            <a:chOff x="3109182" y="1731391"/>
            <a:chExt cx="7253306" cy="3747790"/>
          </a:xfrm>
        </p:grpSpPr>
        <p:sp>
          <p:nvSpPr>
            <p:cNvPr id="7" name="TextBox 6"/>
            <p:cNvSpPr txBox="1"/>
            <p:nvPr/>
          </p:nvSpPr>
          <p:spPr>
            <a:xfrm>
              <a:off x="3109182" y="1731391"/>
              <a:ext cx="4829810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Bef>
                  <a:spcPts val="600"/>
                </a:spcBef>
                <a:buSzPct val="100000"/>
              </a:pPr>
              <a:r>
                <a:rPr lang="en-US" sz="2400" b="1" dirty="0">
                  <a:solidFill>
                    <a:srgbClr val="313131"/>
                  </a:solidFill>
                </a:rPr>
                <a:t>Preparations Leading to July 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190393" y="2203471"/>
              <a:ext cx="7172095" cy="32757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noAutofit/>
            </a:bodyPr>
            <a:lstStyle/>
            <a:p>
              <a:pPr marL="203200" indent="-203200">
                <a:spcBef>
                  <a:spcPts val="600"/>
                </a:spcBef>
                <a:buSzPct val="100000"/>
                <a:buFont typeface="Arial"/>
                <a:buChar char="•"/>
              </a:pPr>
              <a:r>
                <a:rPr lang="en-US" sz="2000" dirty="0">
                  <a:solidFill>
                    <a:srgbClr val="313131"/>
                  </a:solidFill>
                </a:rPr>
                <a:t>BH Collaborative – standardized PA form, proactive identification of provider challenges and solutions, created BH provider resource document*</a:t>
              </a:r>
            </a:p>
            <a:p>
              <a:pPr marL="203200" indent="-203200">
                <a:spcBef>
                  <a:spcPts val="600"/>
                </a:spcBef>
                <a:buSzPct val="100000"/>
                <a:buFont typeface="Arial"/>
                <a:buChar char="•"/>
              </a:pPr>
              <a:r>
                <a:rPr lang="en-US" sz="2000" dirty="0">
                  <a:solidFill>
                    <a:srgbClr val="313131"/>
                  </a:solidFill>
                </a:rPr>
                <a:t>Provider Communications – MITS BITS, EDI meetings, Trade Association newsletters</a:t>
              </a:r>
            </a:p>
            <a:p>
              <a:pPr marL="203200" indent="-203200">
                <a:spcBef>
                  <a:spcPts val="600"/>
                </a:spcBef>
                <a:buSzPct val="100000"/>
                <a:buFont typeface="Arial"/>
                <a:buChar char="•"/>
              </a:pPr>
              <a:r>
                <a:rPr lang="en-US" sz="2000" dirty="0">
                  <a:solidFill>
                    <a:srgbClr val="313131"/>
                  </a:solidFill>
                </a:rPr>
                <a:t>Rapid Response Team – individual plan claims monitoring &amp; outreach augmented with all MCP meetings to determine opportunities for training and outreach. </a:t>
              </a:r>
            </a:p>
            <a:p>
              <a:pPr marL="203200" indent="-203200">
                <a:spcBef>
                  <a:spcPts val="600"/>
                </a:spcBef>
                <a:buSzPct val="100000"/>
                <a:buFont typeface="Arial"/>
                <a:buChar char="•"/>
              </a:pPr>
              <a:r>
                <a:rPr lang="en-US" sz="2000" dirty="0">
                  <a:solidFill>
                    <a:srgbClr val="313131"/>
                  </a:solidFill>
                </a:rPr>
                <a:t>Seven (7) Winter Regional Provider Forums</a:t>
              </a:r>
            </a:p>
            <a:p>
              <a:pPr marL="660400" lvl="1" indent="-203200">
                <a:spcBef>
                  <a:spcPts val="600"/>
                </a:spcBef>
                <a:buSzPct val="100000"/>
                <a:buFont typeface="Arial"/>
                <a:buChar char="•"/>
              </a:pPr>
              <a:r>
                <a:rPr lang="en-US" sz="2000" dirty="0">
                  <a:solidFill>
                    <a:prstClr val="black">
                      <a:lumMod val="75000"/>
                      <a:lumOff val="25000"/>
                    </a:prstClr>
                  </a:solidFill>
                </a:rPr>
                <a:t>In-person opportunity for discussion of payment issues and contracting or credentialing questions</a:t>
              </a:r>
            </a:p>
            <a:p>
              <a:pPr marL="203200" indent="-203200">
                <a:spcBef>
                  <a:spcPts val="600"/>
                </a:spcBef>
                <a:buSzPct val="100000"/>
                <a:buFont typeface="Arial"/>
                <a:buChar char="•"/>
              </a:pPr>
              <a:endParaRPr lang="en-US" sz="2000" dirty="0">
                <a:solidFill>
                  <a:srgbClr val="313131"/>
                </a:solidFill>
              </a:endParaRPr>
            </a:p>
          </p:txBody>
        </p:sp>
      </p:grpSp>
      <p:sp>
        <p:nvSpPr>
          <p:cNvPr id="25" name="Freeform 756"/>
          <p:cNvSpPr>
            <a:spLocks noChangeAspect="1" noEditPoints="1"/>
          </p:cNvSpPr>
          <p:nvPr/>
        </p:nvSpPr>
        <p:spPr bwMode="auto">
          <a:xfrm>
            <a:off x="551176" y="1049315"/>
            <a:ext cx="603504" cy="603504"/>
          </a:xfrm>
          <a:custGeom>
            <a:avLst/>
            <a:gdLst>
              <a:gd name="T0" fmla="*/ 0 w 512"/>
              <a:gd name="T1" fmla="*/ 256 h 512"/>
              <a:gd name="T2" fmla="*/ 512 w 512"/>
              <a:gd name="T3" fmla="*/ 256 h 512"/>
              <a:gd name="T4" fmla="*/ 308 w 512"/>
              <a:gd name="T5" fmla="*/ 356 h 512"/>
              <a:gd name="T6" fmla="*/ 294 w 512"/>
              <a:gd name="T7" fmla="*/ 361 h 512"/>
              <a:gd name="T8" fmla="*/ 240 w 512"/>
              <a:gd name="T9" fmla="*/ 350 h 512"/>
              <a:gd name="T10" fmla="*/ 221 w 512"/>
              <a:gd name="T11" fmla="*/ 290 h 512"/>
              <a:gd name="T12" fmla="*/ 235 w 512"/>
              <a:gd name="T13" fmla="*/ 191 h 512"/>
              <a:gd name="T14" fmla="*/ 202 w 512"/>
              <a:gd name="T15" fmla="*/ 176 h 512"/>
              <a:gd name="T16" fmla="*/ 170 w 512"/>
              <a:gd name="T17" fmla="*/ 191 h 512"/>
              <a:gd name="T18" fmla="*/ 184 w 512"/>
              <a:gd name="T19" fmla="*/ 290 h 512"/>
              <a:gd name="T20" fmla="*/ 165 w 512"/>
              <a:gd name="T21" fmla="*/ 350 h 512"/>
              <a:gd name="T22" fmla="*/ 111 w 512"/>
              <a:gd name="T23" fmla="*/ 361 h 512"/>
              <a:gd name="T24" fmla="*/ 97 w 512"/>
              <a:gd name="T25" fmla="*/ 356 h 512"/>
              <a:gd name="T26" fmla="*/ 139 w 512"/>
              <a:gd name="T27" fmla="*/ 334 h 512"/>
              <a:gd name="T28" fmla="*/ 166 w 512"/>
              <a:gd name="T29" fmla="*/ 302 h 512"/>
              <a:gd name="T30" fmla="*/ 153 w 512"/>
              <a:gd name="T31" fmla="*/ 177 h 512"/>
              <a:gd name="T32" fmla="*/ 251 w 512"/>
              <a:gd name="T33" fmla="*/ 177 h 512"/>
              <a:gd name="T34" fmla="*/ 239 w 512"/>
              <a:gd name="T35" fmla="*/ 302 h 512"/>
              <a:gd name="T36" fmla="*/ 265 w 512"/>
              <a:gd name="T37" fmla="*/ 334 h 512"/>
              <a:gd name="T38" fmla="*/ 308 w 512"/>
              <a:gd name="T39" fmla="*/ 356 h 512"/>
              <a:gd name="T40" fmla="*/ 405 w 512"/>
              <a:gd name="T41" fmla="*/ 342 h 512"/>
              <a:gd name="T42" fmla="*/ 380 w 512"/>
              <a:gd name="T43" fmla="*/ 335 h 512"/>
              <a:gd name="T44" fmla="*/ 356 w 512"/>
              <a:gd name="T45" fmla="*/ 328 h 512"/>
              <a:gd name="T46" fmla="*/ 360 w 512"/>
              <a:gd name="T47" fmla="*/ 248 h 512"/>
              <a:gd name="T48" fmla="*/ 330 w 512"/>
              <a:gd name="T49" fmla="*/ 197 h 512"/>
              <a:gd name="T50" fmla="*/ 301 w 512"/>
              <a:gd name="T51" fmla="*/ 248 h 512"/>
              <a:gd name="T52" fmla="*/ 305 w 512"/>
              <a:gd name="T53" fmla="*/ 328 h 512"/>
              <a:gd name="T54" fmla="*/ 290 w 512"/>
              <a:gd name="T55" fmla="*/ 326 h 512"/>
              <a:gd name="T56" fmla="*/ 298 w 512"/>
              <a:gd name="T57" fmla="*/ 293 h 512"/>
              <a:gd name="T58" fmla="*/ 288 w 512"/>
              <a:gd name="T59" fmla="*/ 195 h 512"/>
              <a:gd name="T60" fmla="*/ 373 w 512"/>
              <a:gd name="T61" fmla="*/ 195 h 512"/>
              <a:gd name="T62" fmla="*/ 363 w 512"/>
              <a:gd name="T63" fmla="*/ 293 h 512"/>
              <a:gd name="T64" fmla="*/ 383 w 512"/>
              <a:gd name="T65" fmla="*/ 314 h 512"/>
              <a:gd name="T66" fmla="*/ 414 w 512"/>
              <a:gd name="T67" fmla="*/ 337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12" h="512"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308" y="356"/>
                </a:moveTo>
                <a:cubicBezTo>
                  <a:pt x="306" y="360"/>
                  <a:pt x="302" y="362"/>
                  <a:pt x="298" y="362"/>
                </a:cubicBezTo>
                <a:cubicBezTo>
                  <a:pt x="297" y="362"/>
                  <a:pt x="295" y="362"/>
                  <a:pt x="294" y="361"/>
                </a:cubicBezTo>
                <a:cubicBezTo>
                  <a:pt x="283" y="356"/>
                  <a:pt x="273" y="356"/>
                  <a:pt x="264" y="355"/>
                </a:cubicBezTo>
                <a:cubicBezTo>
                  <a:pt x="256" y="355"/>
                  <a:pt x="248" y="355"/>
                  <a:pt x="240" y="350"/>
                </a:cubicBezTo>
                <a:cubicBezTo>
                  <a:pt x="226" y="343"/>
                  <a:pt x="220" y="323"/>
                  <a:pt x="219" y="317"/>
                </a:cubicBezTo>
                <a:cubicBezTo>
                  <a:pt x="217" y="308"/>
                  <a:pt x="216" y="297"/>
                  <a:pt x="221" y="290"/>
                </a:cubicBezTo>
                <a:cubicBezTo>
                  <a:pt x="228" y="280"/>
                  <a:pt x="236" y="261"/>
                  <a:pt x="240" y="246"/>
                </a:cubicBezTo>
                <a:cubicBezTo>
                  <a:pt x="246" y="221"/>
                  <a:pt x="244" y="202"/>
                  <a:pt x="235" y="191"/>
                </a:cubicBezTo>
                <a:cubicBezTo>
                  <a:pt x="223" y="176"/>
                  <a:pt x="203" y="177"/>
                  <a:pt x="203" y="177"/>
                </a:cubicBezTo>
                <a:cubicBezTo>
                  <a:pt x="202" y="177"/>
                  <a:pt x="202" y="176"/>
                  <a:pt x="202" y="176"/>
                </a:cubicBezTo>
                <a:cubicBezTo>
                  <a:pt x="202" y="176"/>
                  <a:pt x="202" y="177"/>
                  <a:pt x="202" y="177"/>
                </a:cubicBezTo>
                <a:cubicBezTo>
                  <a:pt x="202" y="177"/>
                  <a:pt x="181" y="176"/>
                  <a:pt x="170" y="191"/>
                </a:cubicBezTo>
                <a:cubicBezTo>
                  <a:pt x="160" y="202"/>
                  <a:pt x="159" y="221"/>
                  <a:pt x="165" y="246"/>
                </a:cubicBezTo>
                <a:cubicBezTo>
                  <a:pt x="168" y="261"/>
                  <a:pt x="176" y="280"/>
                  <a:pt x="184" y="290"/>
                </a:cubicBezTo>
                <a:cubicBezTo>
                  <a:pt x="189" y="297"/>
                  <a:pt x="187" y="308"/>
                  <a:pt x="185" y="317"/>
                </a:cubicBezTo>
                <a:cubicBezTo>
                  <a:pt x="184" y="323"/>
                  <a:pt x="179" y="343"/>
                  <a:pt x="165" y="350"/>
                </a:cubicBezTo>
                <a:cubicBezTo>
                  <a:pt x="157" y="355"/>
                  <a:pt x="149" y="355"/>
                  <a:pt x="140" y="355"/>
                </a:cubicBezTo>
                <a:cubicBezTo>
                  <a:pt x="131" y="356"/>
                  <a:pt x="122" y="356"/>
                  <a:pt x="111" y="361"/>
                </a:cubicBezTo>
                <a:cubicBezTo>
                  <a:pt x="109" y="362"/>
                  <a:pt x="108" y="362"/>
                  <a:pt x="106" y="362"/>
                </a:cubicBezTo>
                <a:cubicBezTo>
                  <a:pt x="102" y="362"/>
                  <a:pt x="98" y="360"/>
                  <a:pt x="97" y="356"/>
                </a:cubicBezTo>
                <a:cubicBezTo>
                  <a:pt x="94" y="351"/>
                  <a:pt x="96" y="344"/>
                  <a:pt x="102" y="342"/>
                </a:cubicBezTo>
                <a:cubicBezTo>
                  <a:pt x="116" y="335"/>
                  <a:pt x="129" y="335"/>
                  <a:pt x="139" y="334"/>
                </a:cubicBezTo>
                <a:cubicBezTo>
                  <a:pt x="146" y="334"/>
                  <a:pt x="151" y="334"/>
                  <a:pt x="155" y="332"/>
                </a:cubicBezTo>
                <a:cubicBezTo>
                  <a:pt x="161" y="328"/>
                  <a:pt x="167" y="308"/>
                  <a:pt x="166" y="302"/>
                </a:cubicBezTo>
                <a:cubicBezTo>
                  <a:pt x="157" y="289"/>
                  <a:pt x="148" y="269"/>
                  <a:pt x="144" y="251"/>
                </a:cubicBezTo>
                <a:cubicBezTo>
                  <a:pt x="136" y="219"/>
                  <a:pt x="139" y="194"/>
                  <a:pt x="153" y="177"/>
                </a:cubicBezTo>
                <a:cubicBezTo>
                  <a:pt x="171" y="155"/>
                  <a:pt x="200" y="155"/>
                  <a:pt x="202" y="155"/>
                </a:cubicBezTo>
                <a:cubicBezTo>
                  <a:pt x="205" y="155"/>
                  <a:pt x="233" y="155"/>
                  <a:pt x="251" y="177"/>
                </a:cubicBezTo>
                <a:cubicBezTo>
                  <a:pt x="265" y="194"/>
                  <a:pt x="268" y="219"/>
                  <a:pt x="261" y="251"/>
                </a:cubicBezTo>
                <a:cubicBezTo>
                  <a:pt x="256" y="269"/>
                  <a:pt x="247" y="289"/>
                  <a:pt x="239" y="302"/>
                </a:cubicBezTo>
                <a:cubicBezTo>
                  <a:pt x="237" y="308"/>
                  <a:pt x="243" y="328"/>
                  <a:pt x="250" y="332"/>
                </a:cubicBezTo>
                <a:cubicBezTo>
                  <a:pt x="253" y="334"/>
                  <a:pt x="259" y="334"/>
                  <a:pt x="265" y="334"/>
                </a:cubicBezTo>
                <a:cubicBezTo>
                  <a:pt x="276" y="335"/>
                  <a:pt x="288" y="335"/>
                  <a:pt x="303" y="342"/>
                </a:cubicBezTo>
                <a:cubicBezTo>
                  <a:pt x="308" y="344"/>
                  <a:pt x="310" y="351"/>
                  <a:pt x="308" y="356"/>
                </a:cubicBezTo>
                <a:close/>
                <a:moveTo>
                  <a:pt x="414" y="337"/>
                </a:moveTo>
                <a:cubicBezTo>
                  <a:pt x="412" y="340"/>
                  <a:pt x="408" y="342"/>
                  <a:pt x="405" y="342"/>
                </a:cubicBezTo>
                <a:cubicBezTo>
                  <a:pt x="403" y="342"/>
                  <a:pt x="401" y="341"/>
                  <a:pt x="399" y="340"/>
                </a:cubicBezTo>
                <a:cubicBezTo>
                  <a:pt x="395" y="337"/>
                  <a:pt x="387" y="336"/>
                  <a:pt x="380" y="335"/>
                </a:cubicBezTo>
                <a:cubicBezTo>
                  <a:pt x="372" y="334"/>
                  <a:pt x="364" y="333"/>
                  <a:pt x="357" y="329"/>
                </a:cubicBezTo>
                <a:cubicBezTo>
                  <a:pt x="357" y="329"/>
                  <a:pt x="356" y="328"/>
                  <a:pt x="356" y="328"/>
                </a:cubicBezTo>
                <a:cubicBezTo>
                  <a:pt x="341" y="317"/>
                  <a:pt x="337" y="293"/>
                  <a:pt x="345" y="282"/>
                </a:cubicBezTo>
                <a:cubicBezTo>
                  <a:pt x="351" y="274"/>
                  <a:pt x="357" y="260"/>
                  <a:pt x="360" y="248"/>
                </a:cubicBezTo>
                <a:cubicBezTo>
                  <a:pt x="364" y="230"/>
                  <a:pt x="363" y="217"/>
                  <a:pt x="356" y="208"/>
                </a:cubicBezTo>
                <a:cubicBezTo>
                  <a:pt x="347" y="197"/>
                  <a:pt x="332" y="197"/>
                  <a:pt x="330" y="197"/>
                </a:cubicBezTo>
                <a:cubicBezTo>
                  <a:pt x="329" y="197"/>
                  <a:pt x="313" y="197"/>
                  <a:pt x="305" y="208"/>
                </a:cubicBezTo>
                <a:cubicBezTo>
                  <a:pt x="298" y="217"/>
                  <a:pt x="297" y="230"/>
                  <a:pt x="301" y="248"/>
                </a:cubicBezTo>
                <a:cubicBezTo>
                  <a:pt x="304" y="260"/>
                  <a:pt x="310" y="274"/>
                  <a:pt x="315" y="282"/>
                </a:cubicBezTo>
                <a:cubicBezTo>
                  <a:pt x="323" y="293"/>
                  <a:pt x="319" y="317"/>
                  <a:pt x="305" y="328"/>
                </a:cubicBezTo>
                <a:cubicBezTo>
                  <a:pt x="303" y="330"/>
                  <a:pt x="300" y="330"/>
                  <a:pt x="298" y="330"/>
                </a:cubicBezTo>
                <a:cubicBezTo>
                  <a:pt x="295" y="330"/>
                  <a:pt x="292" y="329"/>
                  <a:pt x="290" y="326"/>
                </a:cubicBezTo>
                <a:cubicBezTo>
                  <a:pt x="286" y="321"/>
                  <a:pt x="287" y="315"/>
                  <a:pt x="292" y="311"/>
                </a:cubicBezTo>
                <a:cubicBezTo>
                  <a:pt x="298" y="307"/>
                  <a:pt x="299" y="296"/>
                  <a:pt x="298" y="293"/>
                </a:cubicBezTo>
                <a:cubicBezTo>
                  <a:pt x="291" y="284"/>
                  <a:pt x="284" y="268"/>
                  <a:pt x="280" y="253"/>
                </a:cubicBezTo>
                <a:cubicBezTo>
                  <a:pt x="274" y="228"/>
                  <a:pt x="277" y="209"/>
                  <a:pt x="288" y="195"/>
                </a:cubicBezTo>
                <a:cubicBezTo>
                  <a:pt x="304" y="175"/>
                  <a:pt x="328" y="176"/>
                  <a:pt x="330" y="176"/>
                </a:cubicBezTo>
                <a:cubicBezTo>
                  <a:pt x="332" y="176"/>
                  <a:pt x="357" y="175"/>
                  <a:pt x="373" y="195"/>
                </a:cubicBezTo>
                <a:cubicBezTo>
                  <a:pt x="384" y="209"/>
                  <a:pt x="386" y="228"/>
                  <a:pt x="380" y="253"/>
                </a:cubicBezTo>
                <a:cubicBezTo>
                  <a:pt x="377" y="268"/>
                  <a:pt x="370" y="284"/>
                  <a:pt x="363" y="293"/>
                </a:cubicBezTo>
                <a:cubicBezTo>
                  <a:pt x="362" y="296"/>
                  <a:pt x="363" y="306"/>
                  <a:pt x="369" y="311"/>
                </a:cubicBezTo>
                <a:cubicBezTo>
                  <a:pt x="372" y="312"/>
                  <a:pt x="378" y="313"/>
                  <a:pt x="383" y="314"/>
                </a:cubicBezTo>
                <a:cubicBezTo>
                  <a:pt x="392" y="315"/>
                  <a:pt x="402" y="317"/>
                  <a:pt x="410" y="322"/>
                </a:cubicBezTo>
                <a:cubicBezTo>
                  <a:pt x="415" y="325"/>
                  <a:pt x="417" y="332"/>
                  <a:pt x="414" y="33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6" name="Rounded Rectangle 12">
            <a:extLst>
              <a:ext uri="{FF2B5EF4-FFF2-40B4-BE49-F238E27FC236}">
                <a16:creationId xmlns:a16="http://schemas.microsoft.com/office/drawing/2014/main" id="{05C9096B-A546-455D-AF6E-669BC02981CB}"/>
              </a:ext>
            </a:extLst>
          </p:cNvPr>
          <p:cNvSpPr/>
          <p:nvPr/>
        </p:nvSpPr>
        <p:spPr>
          <a:xfrm>
            <a:off x="355600" y="381003"/>
            <a:ext cx="11511280" cy="482597"/>
          </a:xfrm>
          <a:prstGeom prst="roundRect">
            <a:avLst/>
          </a:prstGeom>
          <a:solidFill>
            <a:srgbClr val="4454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white"/>
                </a:solidFill>
              </a:rPr>
              <a:t>OAHP – Provider Outreach and Readiness Efforts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A2EF-986C-4D8D-A69A-382ED2CD6A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DC1EB90B-11D8-4324-8352-F2C8F7E1FF3D}"/>
              </a:ext>
            </a:extLst>
          </p:cNvPr>
          <p:cNvGrpSpPr/>
          <p:nvPr/>
        </p:nvGrpSpPr>
        <p:grpSpPr>
          <a:xfrm>
            <a:off x="595486" y="4705891"/>
            <a:ext cx="7871459" cy="2015586"/>
            <a:chOff x="1217007" y="4661542"/>
            <a:chExt cx="7871459" cy="2015586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07FC7F0D-96EA-4591-94A4-6001AD966BC4}"/>
                </a:ext>
              </a:extLst>
            </p:cNvPr>
            <p:cNvGrpSpPr/>
            <p:nvPr/>
          </p:nvGrpSpPr>
          <p:grpSpPr>
            <a:xfrm>
              <a:off x="2017738" y="4686942"/>
              <a:ext cx="7070728" cy="1990186"/>
              <a:chOff x="2170138" y="4461311"/>
              <a:chExt cx="7070728" cy="1990186"/>
            </a:xfrm>
          </p:grpSpPr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19E7001-D3C6-4156-B30E-E06A42FF9F2E}"/>
                  </a:ext>
                </a:extLst>
              </p:cNvPr>
              <p:cNvSpPr txBox="1"/>
              <p:nvPr/>
            </p:nvSpPr>
            <p:spPr>
              <a:xfrm>
                <a:off x="2170138" y="4461311"/>
                <a:ext cx="624840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spcBef>
                    <a:spcPts val="600"/>
                  </a:spcBef>
                  <a:buSzPct val="100000"/>
                </a:pPr>
                <a:r>
                  <a:rPr lang="en-US" sz="2400" b="1" dirty="0">
                    <a:solidFill>
                      <a:srgbClr val="313131"/>
                    </a:solidFill>
                  </a:rPr>
                  <a:t>ODM Reporting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74A7D387-C863-40F2-AA07-D62D1D57A72E}"/>
                  </a:ext>
                </a:extLst>
              </p:cNvPr>
              <p:cNvSpPr txBox="1"/>
              <p:nvPr/>
            </p:nvSpPr>
            <p:spPr>
              <a:xfrm>
                <a:off x="2170138" y="4976161"/>
                <a:ext cx="7070728" cy="14753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lIns="0" tIns="0" rIns="0" bIns="0" rtlCol="0">
                <a:noAutofit/>
              </a:bodyPr>
              <a:lstStyle/>
              <a:p>
                <a:pPr marL="203200" indent="-203200">
                  <a:spcBef>
                    <a:spcPts val="600"/>
                  </a:spcBef>
                  <a:buSzPct val="100000"/>
                  <a:buFont typeface="Arial"/>
                  <a:buChar char="•"/>
                </a:pPr>
                <a:r>
                  <a:rPr lang="en-US" sz="2000" dirty="0">
                    <a:solidFill>
                      <a:srgbClr val="313131"/>
                    </a:solidFill>
                  </a:rPr>
                  <a:t>Testing Activity and Results </a:t>
                </a:r>
              </a:p>
              <a:p>
                <a:pPr marL="203200" indent="-203200">
                  <a:spcBef>
                    <a:spcPts val="600"/>
                  </a:spcBef>
                  <a:buSzPct val="100000"/>
                  <a:buFont typeface="Arial"/>
                  <a:buChar char="•"/>
                </a:pPr>
                <a:r>
                  <a:rPr lang="en-US" sz="2000" dirty="0">
                    <a:solidFill>
                      <a:srgbClr val="313131"/>
                    </a:solidFill>
                  </a:rPr>
                  <a:t>Prompt Pay/Denial Rate Reporting</a:t>
                </a:r>
              </a:p>
              <a:p>
                <a:pPr marL="203200" indent="-203200">
                  <a:spcBef>
                    <a:spcPts val="600"/>
                  </a:spcBef>
                  <a:buSzPct val="100000"/>
                  <a:buFont typeface="Arial"/>
                  <a:buChar char="•"/>
                </a:pPr>
                <a:r>
                  <a:rPr lang="en-US" sz="2000" dirty="0">
                    <a:solidFill>
                      <a:srgbClr val="313131"/>
                    </a:solidFill>
                  </a:rPr>
                  <a:t>Contracting/Credentialing status</a:t>
                </a:r>
              </a:p>
              <a:p>
                <a:pPr marL="203200" indent="-203200">
                  <a:spcBef>
                    <a:spcPts val="600"/>
                  </a:spcBef>
                  <a:buSzPct val="100000"/>
                  <a:buFont typeface="Arial"/>
                  <a:buChar char="•"/>
                </a:pPr>
                <a:endParaRPr lang="en-US" sz="2000" dirty="0">
                  <a:solidFill>
                    <a:srgbClr val="313131"/>
                  </a:solidFill>
                </a:endParaRPr>
              </a:p>
              <a:p>
                <a:pPr marL="203200" indent="-203200">
                  <a:spcBef>
                    <a:spcPts val="600"/>
                  </a:spcBef>
                  <a:buSzPct val="100000"/>
                  <a:buFont typeface="Arial"/>
                  <a:buChar char="•"/>
                </a:pPr>
                <a:endParaRPr lang="en-US" dirty="0">
                  <a:solidFill>
                    <a:srgbClr val="313131"/>
                  </a:solidFill>
                </a:endParaRPr>
              </a:p>
              <a:p>
                <a:pPr marL="203200" indent="-203200">
                  <a:spcBef>
                    <a:spcPts val="600"/>
                  </a:spcBef>
                  <a:buSzPct val="100000"/>
                  <a:buFont typeface="Arial"/>
                  <a:buChar char="•"/>
                </a:pPr>
                <a:endParaRPr lang="en-US" dirty="0">
                  <a:solidFill>
                    <a:srgbClr val="313131"/>
                  </a:solidFill>
                </a:endParaRPr>
              </a:p>
              <a:p>
                <a:pPr marL="203200" indent="-203200">
                  <a:spcBef>
                    <a:spcPts val="600"/>
                  </a:spcBef>
                  <a:buSzPct val="100000"/>
                  <a:buFont typeface="Arial"/>
                  <a:buChar char="•"/>
                </a:pPr>
                <a:endParaRPr lang="en-US" dirty="0">
                  <a:solidFill>
                    <a:srgbClr val="313131"/>
                  </a:solidFill>
                </a:endParaRPr>
              </a:p>
            </p:txBody>
          </p:sp>
        </p:grpSp>
        <p:sp>
          <p:nvSpPr>
            <p:cNvPr id="21" name="Freeform 26">
              <a:extLst>
                <a:ext uri="{FF2B5EF4-FFF2-40B4-BE49-F238E27FC236}">
                  <a16:creationId xmlns:a16="http://schemas.microsoft.com/office/drawing/2014/main" id="{56AD3AFB-ACEA-44C7-AB16-FB06DEE0A3F2}"/>
                </a:ext>
              </a:extLst>
            </p:cNvPr>
            <p:cNvSpPr>
              <a:spLocks noChangeAspect="1" noEditPoints="1"/>
            </p:cNvSpPr>
            <p:nvPr/>
          </p:nvSpPr>
          <p:spPr bwMode="auto">
            <a:xfrm>
              <a:off x="1217007" y="4661542"/>
              <a:ext cx="603504" cy="603504"/>
            </a:xfrm>
            <a:custGeom>
              <a:avLst/>
              <a:gdLst>
                <a:gd name="T0" fmla="*/ 358 w 512"/>
                <a:gd name="T1" fmla="*/ 227 h 512"/>
                <a:gd name="T2" fmla="*/ 367 w 512"/>
                <a:gd name="T3" fmla="*/ 174 h 512"/>
                <a:gd name="T4" fmla="*/ 366 w 512"/>
                <a:gd name="T5" fmla="*/ 172 h 512"/>
                <a:gd name="T6" fmla="*/ 338 w 512"/>
                <a:gd name="T7" fmla="*/ 145 h 512"/>
                <a:gd name="T8" fmla="*/ 308 w 512"/>
                <a:gd name="T9" fmla="*/ 163 h 512"/>
                <a:gd name="T10" fmla="*/ 277 w 512"/>
                <a:gd name="T11" fmla="*/ 119 h 512"/>
                <a:gd name="T12" fmla="*/ 234 w 512"/>
                <a:gd name="T13" fmla="*/ 119 h 512"/>
                <a:gd name="T14" fmla="*/ 204 w 512"/>
                <a:gd name="T15" fmla="*/ 163 h 512"/>
                <a:gd name="T16" fmla="*/ 173 w 512"/>
                <a:gd name="T17" fmla="*/ 145 h 512"/>
                <a:gd name="T18" fmla="*/ 161 w 512"/>
                <a:gd name="T19" fmla="*/ 191 h 512"/>
                <a:gd name="T20" fmla="*/ 143 w 512"/>
                <a:gd name="T21" fmla="*/ 234 h 512"/>
                <a:gd name="T22" fmla="*/ 117 w 512"/>
                <a:gd name="T23" fmla="*/ 256 h 512"/>
                <a:gd name="T24" fmla="*/ 143 w 512"/>
                <a:gd name="T25" fmla="*/ 277 h 512"/>
                <a:gd name="T26" fmla="*/ 161 w 512"/>
                <a:gd name="T27" fmla="*/ 320 h 512"/>
                <a:gd name="T28" fmla="*/ 145 w 512"/>
                <a:gd name="T29" fmla="*/ 339 h 512"/>
                <a:gd name="T30" fmla="*/ 172 w 512"/>
                <a:gd name="T31" fmla="*/ 366 h 512"/>
                <a:gd name="T32" fmla="*/ 191 w 512"/>
                <a:gd name="T33" fmla="*/ 351 h 512"/>
                <a:gd name="T34" fmla="*/ 234 w 512"/>
                <a:gd name="T35" fmla="*/ 368 h 512"/>
                <a:gd name="T36" fmla="*/ 245 w 512"/>
                <a:gd name="T37" fmla="*/ 394 h 512"/>
                <a:gd name="T38" fmla="*/ 267 w 512"/>
                <a:gd name="T39" fmla="*/ 394 h 512"/>
                <a:gd name="T40" fmla="*/ 285 w 512"/>
                <a:gd name="T41" fmla="*/ 358 h 512"/>
                <a:gd name="T42" fmla="*/ 337 w 512"/>
                <a:gd name="T43" fmla="*/ 368 h 512"/>
                <a:gd name="T44" fmla="*/ 368 w 512"/>
                <a:gd name="T45" fmla="*/ 337 h 512"/>
                <a:gd name="T46" fmla="*/ 358 w 512"/>
                <a:gd name="T47" fmla="*/ 285 h 512"/>
                <a:gd name="T48" fmla="*/ 394 w 512"/>
                <a:gd name="T49" fmla="*/ 267 h 512"/>
                <a:gd name="T50" fmla="*/ 393 w 512"/>
                <a:gd name="T51" fmla="*/ 234 h 512"/>
                <a:gd name="T52" fmla="*/ 256 w 512"/>
                <a:gd name="T53" fmla="*/ 192 h 512"/>
                <a:gd name="T54" fmla="*/ 298 w 512"/>
                <a:gd name="T55" fmla="*/ 256 h 512"/>
                <a:gd name="T56" fmla="*/ 256 w 512"/>
                <a:gd name="T57" fmla="*/ 213 h 512"/>
                <a:gd name="T58" fmla="*/ 0 w 512"/>
                <a:gd name="T59" fmla="*/ 256 h 512"/>
                <a:gd name="T60" fmla="*/ 256 w 512"/>
                <a:gd name="T61" fmla="*/ 0 h 512"/>
                <a:gd name="T62" fmla="*/ 401 w 512"/>
                <a:gd name="T63" fmla="*/ 298 h 512"/>
                <a:gd name="T64" fmla="*/ 389 w 512"/>
                <a:gd name="T65" fmla="*/ 329 h 512"/>
                <a:gd name="T66" fmla="*/ 351 w 512"/>
                <a:gd name="T67" fmla="*/ 384 h 512"/>
                <a:gd name="T68" fmla="*/ 311 w 512"/>
                <a:gd name="T69" fmla="*/ 371 h 512"/>
                <a:gd name="T70" fmla="*/ 290 w 512"/>
                <a:gd name="T71" fmla="*/ 412 h 512"/>
                <a:gd name="T72" fmla="*/ 268 w 512"/>
                <a:gd name="T73" fmla="*/ 416 h 512"/>
                <a:gd name="T74" fmla="*/ 256 w 512"/>
                <a:gd name="T75" fmla="*/ 416 h 512"/>
                <a:gd name="T76" fmla="*/ 249 w 512"/>
                <a:gd name="T77" fmla="*/ 416 h 512"/>
                <a:gd name="T78" fmla="*/ 243 w 512"/>
                <a:gd name="T79" fmla="*/ 416 h 512"/>
                <a:gd name="T80" fmla="*/ 213 w 512"/>
                <a:gd name="T81" fmla="*/ 401 h 512"/>
                <a:gd name="T82" fmla="*/ 183 w 512"/>
                <a:gd name="T83" fmla="*/ 389 h 512"/>
                <a:gd name="T84" fmla="*/ 160 w 512"/>
                <a:gd name="T85" fmla="*/ 384 h 512"/>
                <a:gd name="T86" fmla="*/ 128 w 512"/>
                <a:gd name="T87" fmla="*/ 351 h 512"/>
                <a:gd name="T88" fmla="*/ 121 w 512"/>
                <a:gd name="T89" fmla="*/ 342 h 512"/>
                <a:gd name="T90" fmla="*/ 135 w 512"/>
                <a:gd name="T91" fmla="*/ 298 h 512"/>
                <a:gd name="T92" fmla="*/ 96 w 512"/>
                <a:gd name="T93" fmla="*/ 268 h 512"/>
                <a:gd name="T94" fmla="*/ 96 w 512"/>
                <a:gd name="T95" fmla="*/ 256 h 512"/>
                <a:gd name="T96" fmla="*/ 96 w 512"/>
                <a:gd name="T97" fmla="*/ 243 h 512"/>
                <a:gd name="T98" fmla="*/ 96 w 512"/>
                <a:gd name="T99" fmla="*/ 243 h 512"/>
                <a:gd name="T100" fmla="*/ 135 w 512"/>
                <a:gd name="T101" fmla="*/ 213 h 512"/>
                <a:gd name="T102" fmla="*/ 121 w 512"/>
                <a:gd name="T103" fmla="*/ 169 h 512"/>
                <a:gd name="T104" fmla="*/ 169 w 512"/>
                <a:gd name="T105" fmla="*/ 121 h 512"/>
                <a:gd name="T106" fmla="*/ 213 w 512"/>
                <a:gd name="T107" fmla="*/ 135 h 512"/>
                <a:gd name="T108" fmla="*/ 243 w 512"/>
                <a:gd name="T109" fmla="*/ 96 h 512"/>
                <a:gd name="T110" fmla="*/ 298 w 512"/>
                <a:gd name="T111" fmla="*/ 110 h 512"/>
                <a:gd name="T112" fmla="*/ 329 w 512"/>
                <a:gd name="T113" fmla="*/ 122 h 512"/>
                <a:gd name="T114" fmla="*/ 351 w 512"/>
                <a:gd name="T115" fmla="*/ 128 h 512"/>
                <a:gd name="T116" fmla="*/ 384 w 512"/>
                <a:gd name="T117" fmla="*/ 160 h 512"/>
                <a:gd name="T118" fmla="*/ 390 w 512"/>
                <a:gd name="T119" fmla="*/ 169 h 512"/>
                <a:gd name="T120" fmla="*/ 376 w 512"/>
                <a:gd name="T121" fmla="*/ 213 h 512"/>
                <a:gd name="T122" fmla="*/ 416 w 512"/>
                <a:gd name="T123" fmla="*/ 243 h 512"/>
                <a:gd name="T124" fmla="*/ 415 w 512"/>
                <a:gd name="T125" fmla="*/ 268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12" h="512">
                  <a:moveTo>
                    <a:pt x="393" y="234"/>
                  </a:moveTo>
                  <a:cubicBezTo>
                    <a:pt x="368" y="234"/>
                    <a:pt x="368" y="234"/>
                    <a:pt x="368" y="234"/>
                  </a:cubicBezTo>
                  <a:cubicBezTo>
                    <a:pt x="364" y="234"/>
                    <a:pt x="359" y="231"/>
                    <a:pt x="358" y="227"/>
                  </a:cubicBezTo>
                  <a:cubicBezTo>
                    <a:pt x="356" y="219"/>
                    <a:pt x="353" y="211"/>
                    <a:pt x="349" y="204"/>
                  </a:cubicBezTo>
                  <a:cubicBezTo>
                    <a:pt x="346" y="200"/>
                    <a:pt x="347" y="194"/>
                    <a:pt x="351" y="191"/>
                  </a:cubicBezTo>
                  <a:cubicBezTo>
                    <a:pt x="367" y="174"/>
                    <a:pt x="367" y="174"/>
                    <a:pt x="367" y="174"/>
                  </a:cubicBezTo>
                  <a:cubicBezTo>
                    <a:pt x="366" y="173"/>
                    <a:pt x="366" y="173"/>
                    <a:pt x="366" y="173"/>
                  </a:cubicBezTo>
                  <a:cubicBezTo>
                    <a:pt x="366" y="173"/>
                    <a:pt x="366" y="172"/>
                    <a:pt x="366" y="172"/>
                  </a:cubicBezTo>
                  <a:cubicBezTo>
                    <a:pt x="366" y="172"/>
                    <a:pt x="366" y="172"/>
                    <a:pt x="366" y="172"/>
                  </a:cubicBezTo>
                  <a:cubicBezTo>
                    <a:pt x="358" y="162"/>
                    <a:pt x="349" y="153"/>
                    <a:pt x="340" y="146"/>
                  </a:cubicBezTo>
                  <a:cubicBezTo>
                    <a:pt x="340" y="146"/>
                    <a:pt x="340" y="146"/>
                    <a:pt x="339" y="145"/>
                  </a:cubicBezTo>
                  <a:cubicBezTo>
                    <a:pt x="339" y="145"/>
                    <a:pt x="339" y="145"/>
                    <a:pt x="338" y="145"/>
                  </a:cubicBezTo>
                  <a:cubicBezTo>
                    <a:pt x="337" y="144"/>
                    <a:pt x="337" y="144"/>
                    <a:pt x="337" y="144"/>
                  </a:cubicBezTo>
                  <a:cubicBezTo>
                    <a:pt x="320" y="161"/>
                    <a:pt x="320" y="161"/>
                    <a:pt x="320" y="161"/>
                  </a:cubicBezTo>
                  <a:cubicBezTo>
                    <a:pt x="317" y="164"/>
                    <a:pt x="312" y="165"/>
                    <a:pt x="308" y="163"/>
                  </a:cubicBezTo>
                  <a:cubicBezTo>
                    <a:pt x="300" y="159"/>
                    <a:pt x="293" y="155"/>
                    <a:pt x="285" y="153"/>
                  </a:cubicBezTo>
                  <a:cubicBezTo>
                    <a:pt x="280" y="152"/>
                    <a:pt x="277" y="148"/>
                    <a:pt x="277" y="143"/>
                  </a:cubicBezTo>
                  <a:cubicBezTo>
                    <a:pt x="277" y="119"/>
                    <a:pt x="277" y="119"/>
                    <a:pt x="277" y="119"/>
                  </a:cubicBezTo>
                  <a:cubicBezTo>
                    <a:pt x="274" y="118"/>
                    <a:pt x="270" y="118"/>
                    <a:pt x="267" y="118"/>
                  </a:cubicBezTo>
                  <a:cubicBezTo>
                    <a:pt x="259" y="117"/>
                    <a:pt x="252" y="117"/>
                    <a:pt x="245" y="118"/>
                  </a:cubicBezTo>
                  <a:cubicBezTo>
                    <a:pt x="241" y="118"/>
                    <a:pt x="238" y="118"/>
                    <a:pt x="234" y="119"/>
                  </a:cubicBezTo>
                  <a:cubicBezTo>
                    <a:pt x="234" y="143"/>
                    <a:pt x="234" y="143"/>
                    <a:pt x="234" y="143"/>
                  </a:cubicBezTo>
                  <a:cubicBezTo>
                    <a:pt x="234" y="148"/>
                    <a:pt x="231" y="152"/>
                    <a:pt x="227" y="153"/>
                  </a:cubicBezTo>
                  <a:cubicBezTo>
                    <a:pt x="219" y="155"/>
                    <a:pt x="211" y="159"/>
                    <a:pt x="204" y="163"/>
                  </a:cubicBezTo>
                  <a:cubicBezTo>
                    <a:pt x="200" y="165"/>
                    <a:pt x="194" y="164"/>
                    <a:pt x="191" y="161"/>
                  </a:cubicBezTo>
                  <a:cubicBezTo>
                    <a:pt x="174" y="144"/>
                    <a:pt x="174" y="144"/>
                    <a:pt x="174" y="144"/>
                  </a:cubicBezTo>
                  <a:cubicBezTo>
                    <a:pt x="174" y="144"/>
                    <a:pt x="173" y="144"/>
                    <a:pt x="173" y="145"/>
                  </a:cubicBezTo>
                  <a:cubicBezTo>
                    <a:pt x="162" y="153"/>
                    <a:pt x="153" y="162"/>
                    <a:pt x="145" y="173"/>
                  </a:cubicBezTo>
                  <a:cubicBezTo>
                    <a:pt x="144" y="173"/>
                    <a:pt x="144" y="174"/>
                    <a:pt x="144" y="174"/>
                  </a:cubicBezTo>
                  <a:cubicBezTo>
                    <a:pt x="161" y="191"/>
                    <a:pt x="161" y="191"/>
                    <a:pt x="161" y="191"/>
                  </a:cubicBezTo>
                  <a:cubicBezTo>
                    <a:pt x="164" y="194"/>
                    <a:pt x="165" y="200"/>
                    <a:pt x="163" y="204"/>
                  </a:cubicBezTo>
                  <a:cubicBezTo>
                    <a:pt x="159" y="211"/>
                    <a:pt x="155" y="219"/>
                    <a:pt x="153" y="227"/>
                  </a:cubicBezTo>
                  <a:cubicBezTo>
                    <a:pt x="152" y="231"/>
                    <a:pt x="148" y="234"/>
                    <a:pt x="143" y="234"/>
                  </a:cubicBezTo>
                  <a:cubicBezTo>
                    <a:pt x="119" y="234"/>
                    <a:pt x="119" y="234"/>
                    <a:pt x="119" y="234"/>
                  </a:cubicBezTo>
                  <a:cubicBezTo>
                    <a:pt x="118" y="238"/>
                    <a:pt x="118" y="241"/>
                    <a:pt x="118" y="245"/>
                  </a:cubicBezTo>
                  <a:cubicBezTo>
                    <a:pt x="117" y="248"/>
                    <a:pt x="117" y="252"/>
                    <a:pt x="117" y="256"/>
                  </a:cubicBezTo>
                  <a:cubicBezTo>
                    <a:pt x="117" y="259"/>
                    <a:pt x="117" y="263"/>
                    <a:pt x="118" y="267"/>
                  </a:cubicBezTo>
                  <a:cubicBezTo>
                    <a:pt x="118" y="270"/>
                    <a:pt x="118" y="274"/>
                    <a:pt x="119" y="277"/>
                  </a:cubicBezTo>
                  <a:cubicBezTo>
                    <a:pt x="143" y="277"/>
                    <a:pt x="143" y="277"/>
                    <a:pt x="143" y="277"/>
                  </a:cubicBezTo>
                  <a:cubicBezTo>
                    <a:pt x="148" y="277"/>
                    <a:pt x="152" y="280"/>
                    <a:pt x="153" y="285"/>
                  </a:cubicBezTo>
                  <a:cubicBezTo>
                    <a:pt x="155" y="293"/>
                    <a:pt x="159" y="300"/>
                    <a:pt x="163" y="308"/>
                  </a:cubicBezTo>
                  <a:cubicBezTo>
                    <a:pt x="165" y="312"/>
                    <a:pt x="164" y="317"/>
                    <a:pt x="161" y="320"/>
                  </a:cubicBezTo>
                  <a:cubicBezTo>
                    <a:pt x="144" y="337"/>
                    <a:pt x="144" y="337"/>
                    <a:pt x="144" y="337"/>
                  </a:cubicBezTo>
                  <a:cubicBezTo>
                    <a:pt x="145" y="338"/>
                    <a:pt x="145" y="338"/>
                    <a:pt x="145" y="338"/>
                  </a:cubicBezTo>
                  <a:cubicBezTo>
                    <a:pt x="145" y="339"/>
                    <a:pt x="145" y="339"/>
                    <a:pt x="145" y="339"/>
                  </a:cubicBezTo>
                  <a:cubicBezTo>
                    <a:pt x="145" y="339"/>
                    <a:pt x="146" y="340"/>
                    <a:pt x="146" y="340"/>
                  </a:cubicBezTo>
                  <a:cubicBezTo>
                    <a:pt x="153" y="349"/>
                    <a:pt x="162" y="358"/>
                    <a:pt x="172" y="366"/>
                  </a:cubicBezTo>
                  <a:cubicBezTo>
                    <a:pt x="172" y="366"/>
                    <a:pt x="172" y="366"/>
                    <a:pt x="172" y="366"/>
                  </a:cubicBezTo>
                  <a:cubicBezTo>
                    <a:pt x="172" y="366"/>
                    <a:pt x="173" y="366"/>
                    <a:pt x="173" y="367"/>
                  </a:cubicBezTo>
                  <a:cubicBezTo>
                    <a:pt x="174" y="367"/>
                    <a:pt x="174" y="367"/>
                    <a:pt x="174" y="367"/>
                  </a:cubicBezTo>
                  <a:cubicBezTo>
                    <a:pt x="191" y="351"/>
                    <a:pt x="191" y="351"/>
                    <a:pt x="191" y="351"/>
                  </a:cubicBezTo>
                  <a:cubicBezTo>
                    <a:pt x="194" y="347"/>
                    <a:pt x="200" y="346"/>
                    <a:pt x="204" y="349"/>
                  </a:cubicBezTo>
                  <a:cubicBezTo>
                    <a:pt x="211" y="353"/>
                    <a:pt x="219" y="356"/>
                    <a:pt x="227" y="358"/>
                  </a:cubicBezTo>
                  <a:cubicBezTo>
                    <a:pt x="231" y="359"/>
                    <a:pt x="234" y="364"/>
                    <a:pt x="234" y="368"/>
                  </a:cubicBezTo>
                  <a:cubicBezTo>
                    <a:pt x="234" y="393"/>
                    <a:pt x="234" y="393"/>
                    <a:pt x="234" y="393"/>
                  </a:cubicBezTo>
                  <a:cubicBezTo>
                    <a:pt x="238" y="393"/>
                    <a:pt x="241" y="394"/>
                    <a:pt x="245" y="394"/>
                  </a:cubicBezTo>
                  <a:cubicBezTo>
                    <a:pt x="245" y="394"/>
                    <a:pt x="245" y="394"/>
                    <a:pt x="245" y="394"/>
                  </a:cubicBezTo>
                  <a:cubicBezTo>
                    <a:pt x="245" y="394"/>
                    <a:pt x="245" y="394"/>
                    <a:pt x="245" y="394"/>
                  </a:cubicBezTo>
                  <a:cubicBezTo>
                    <a:pt x="245" y="394"/>
                    <a:pt x="245" y="394"/>
                    <a:pt x="245" y="394"/>
                  </a:cubicBezTo>
                  <a:cubicBezTo>
                    <a:pt x="252" y="394"/>
                    <a:pt x="259" y="395"/>
                    <a:pt x="267" y="394"/>
                  </a:cubicBezTo>
                  <a:cubicBezTo>
                    <a:pt x="270" y="394"/>
                    <a:pt x="274" y="393"/>
                    <a:pt x="277" y="393"/>
                  </a:cubicBezTo>
                  <a:cubicBezTo>
                    <a:pt x="277" y="368"/>
                    <a:pt x="277" y="368"/>
                    <a:pt x="277" y="368"/>
                  </a:cubicBezTo>
                  <a:cubicBezTo>
                    <a:pt x="277" y="364"/>
                    <a:pt x="280" y="359"/>
                    <a:pt x="285" y="358"/>
                  </a:cubicBezTo>
                  <a:cubicBezTo>
                    <a:pt x="293" y="356"/>
                    <a:pt x="300" y="353"/>
                    <a:pt x="308" y="349"/>
                  </a:cubicBezTo>
                  <a:cubicBezTo>
                    <a:pt x="312" y="346"/>
                    <a:pt x="317" y="347"/>
                    <a:pt x="320" y="351"/>
                  </a:cubicBezTo>
                  <a:cubicBezTo>
                    <a:pt x="337" y="368"/>
                    <a:pt x="337" y="368"/>
                    <a:pt x="337" y="368"/>
                  </a:cubicBezTo>
                  <a:cubicBezTo>
                    <a:pt x="338" y="367"/>
                    <a:pt x="338" y="367"/>
                    <a:pt x="339" y="367"/>
                  </a:cubicBezTo>
                  <a:cubicBezTo>
                    <a:pt x="349" y="359"/>
                    <a:pt x="359" y="349"/>
                    <a:pt x="367" y="339"/>
                  </a:cubicBezTo>
                  <a:cubicBezTo>
                    <a:pt x="367" y="338"/>
                    <a:pt x="367" y="338"/>
                    <a:pt x="368" y="337"/>
                  </a:cubicBezTo>
                  <a:cubicBezTo>
                    <a:pt x="351" y="320"/>
                    <a:pt x="351" y="320"/>
                    <a:pt x="351" y="320"/>
                  </a:cubicBezTo>
                  <a:cubicBezTo>
                    <a:pt x="347" y="317"/>
                    <a:pt x="346" y="312"/>
                    <a:pt x="349" y="308"/>
                  </a:cubicBezTo>
                  <a:cubicBezTo>
                    <a:pt x="353" y="300"/>
                    <a:pt x="356" y="293"/>
                    <a:pt x="358" y="285"/>
                  </a:cubicBezTo>
                  <a:cubicBezTo>
                    <a:pt x="359" y="280"/>
                    <a:pt x="364" y="277"/>
                    <a:pt x="368" y="277"/>
                  </a:cubicBezTo>
                  <a:cubicBezTo>
                    <a:pt x="393" y="277"/>
                    <a:pt x="393" y="277"/>
                    <a:pt x="393" y="277"/>
                  </a:cubicBezTo>
                  <a:cubicBezTo>
                    <a:pt x="393" y="274"/>
                    <a:pt x="393" y="270"/>
                    <a:pt x="394" y="267"/>
                  </a:cubicBezTo>
                  <a:cubicBezTo>
                    <a:pt x="394" y="263"/>
                    <a:pt x="394" y="259"/>
                    <a:pt x="394" y="256"/>
                  </a:cubicBezTo>
                  <a:cubicBezTo>
                    <a:pt x="394" y="252"/>
                    <a:pt x="394" y="248"/>
                    <a:pt x="394" y="245"/>
                  </a:cubicBezTo>
                  <a:cubicBezTo>
                    <a:pt x="393" y="241"/>
                    <a:pt x="393" y="238"/>
                    <a:pt x="393" y="234"/>
                  </a:cubicBezTo>
                  <a:close/>
                  <a:moveTo>
                    <a:pt x="256" y="320"/>
                  </a:moveTo>
                  <a:cubicBezTo>
                    <a:pt x="220" y="320"/>
                    <a:pt x="192" y="291"/>
                    <a:pt x="192" y="256"/>
                  </a:cubicBezTo>
                  <a:cubicBezTo>
                    <a:pt x="192" y="220"/>
                    <a:pt x="220" y="192"/>
                    <a:pt x="256" y="192"/>
                  </a:cubicBezTo>
                  <a:cubicBezTo>
                    <a:pt x="291" y="192"/>
                    <a:pt x="320" y="220"/>
                    <a:pt x="320" y="256"/>
                  </a:cubicBezTo>
                  <a:cubicBezTo>
                    <a:pt x="320" y="291"/>
                    <a:pt x="291" y="320"/>
                    <a:pt x="256" y="320"/>
                  </a:cubicBezTo>
                  <a:close/>
                  <a:moveTo>
                    <a:pt x="298" y="256"/>
                  </a:moveTo>
                  <a:cubicBezTo>
                    <a:pt x="298" y="279"/>
                    <a:pt x="279" y="298"/>
                    <a:pt x="256" y="298"/>
                  </a:cubicBezTo>
                  <a:cubicBezTo>
                    <a:pt x="232" y="298"/>
                    <a:pt x="213" y="279"/>
                    <a:pt x="213" y="256"/>
                  </a:cubicBezTo>
                  <a:cubicBezTo>
                    <a:pt x="213" y="232"/>
                    <a:pt x="232" y="213"/>
                    <a:pt x="256" y="213"/>
                  </a:cubicBezTo>
                  <a:cubicBezTo>
                    <a:pt x="279" y="213"/>
                    <a:pt x="298" y="232"/>
                    <a:pt x="298" y="256"/>
                  </a:cubicBezTo>
                  <a:close/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415" y="268"/>
                  </a:moveTo>
                  <a:cubicBezTo>
                    <a:pt x="414" y="276"/>
                    <a:pt x="413" y="283"/>
                    <a:pt x="412" y="290"/>
                  </a:cubicBezTo>
                  <a:cubicBezTo>
                    <a:pt x="411" y="295"/>
                    <a:pt x="406" y="298"/>
                    <a:pt x="401" y="298"/>
                  </a:cubicBezTo>
                  <a:cubicBezTo>
                    <a:pt x="376" y="298"/>
                    <a:pt x="376" y="298"/>
                    <a:pt x="376" y="298"/>
                  </a:cubicBezTo>
                  <a:cubicBezTo>
                    <a:pt x="375" y="303"/>
                    <a:pt x="373" y="307"/>
                    <a:pt x="371" y="311"/>
                  </a:cubicBezTo>
                  <a:cubicBezTo>
                    <a:pt x="389" y="329"/>
                    <a:pt x="389" y="329"/>
                    <a:pt x="389" y="329"/>
                  </a:cubicBezTo>
                  <a:cubicBezTo>
                    <a:pt x="392" y="332"/>
                    <a:pt x="393" y="338"/>
                    <a:pt x="390" y="342"/>
                  </a:cubicBezTo>
                  <a:cubicBezTo>
                    <a:pt x="388" y="345"/>
                    <a:pt x="386" y="348"/>
                    <a:pt x="384" y="351"/>
                  </a:cubicBezTo>
                  <a:cubicBezTo>
                    <a:pt x="375" y="364"/>
                    <a:pt x="364" y="375"/>
                    <a:pt x="351" y="384"/>
                  </a:cubicBezTo>
                  <a:cubicBezTo>
                    <a:pt x="348" y="386"/>
                    <a:pt x="345" y="388"/>
                    <a:pt x="342" y="390"/>
                  </a:cubicBezTo>
                  <a:cubicBezTo>
                    <a:pt x="338" y="393"/>
                    <a:pt x="332" y="392"/>
                    <a:pt x="329" y="389"/>
                  </a:cubicBezTo>
                  <a:cubicBezTo>
                    <a:pt x="311" y="371"/>
                    <a:pt x="311" y="371"/>
                    <a:pt x="311" y="371"/>
                  </a:cubicBezTo>
                  <a:cubicBezTo>
                    <a:pt x="307" y="373"/>
                    <a:pt x="303" y="375"/>
                    <a:pt x="298" y="376"/>
                  </a:cubicBezTo>
                  <a:cubicBezTo>
                    <a:pt x="298" y="401"/>
                    <a:pt x="298" y="401"/>
                    <a:pt x="298" y="401"/>
                  </a:cubicBezTo>
                  <a:cubicBezTo>
                    <a:pt x="298" y="407"/>
                    <a:pt x="295" y="411"/>
                    <a:pt x="290" y="412"/>
                  </a:cubicBezTo>
                  <a:cubicBezTo>
                    <a:pt x="283" y="414"/>
                    <a:pt x="276" y="415"/>
                    <a:pt x="269" y="415"/>
                  </a:cubicBezTo>
                  <a:cubicBezTo>
                    <a:pt x="269" y="415"/>
                    <a:pt x="269" y="416"/>
                    <a:pt x="269" y="416"/>
                  </a:cubicBezTo>
                  <a:cubicBezTo>
                    <a:pt x="268" y="416"/>
                    <a:pt x="268" y="416"/>
                    <a:pt x="268" y="416"/>
                  </a:cubicBezTo>
                  <a:cubicBezTo>
                    <a:pt x="268" y="416"/>
                    <a:pt x="268" y="416"/>
                    <a:pt x="268" y="416"/>
                  </a:cubicBezTo>
                  <a:cubicBezTo>
                    <a:pt x="267" y="416"/>
                    <a:pt x="265" y="415"/>
                    <a:pt x="264" y="416"/>
                  </a:cubicBezTo>
                  <a:cubicBezTo>
                    <a:pt x="261" y="416"/>
                    <a:pt x="258" y="416"/>
                    <a:pt x="256" y="416"/>
                  </a:cubicBezTo>
                  <a:cubicBezTo>
                    <a:pt x="256" y="416"/>
                    <a:pt x="256" y="416"/>
                    <a:pt x="256" y="416"/>
                  </a:cubicBezTo>
                  <a:cubicBezTo>
                    <a:pt x="256" y="416"/>
                    <a:pt x="256" y="416"/>
                    <a:pt x="256" y="416"/>
                  </a:cubicBezTo>
                  <a:cubicBezTo>
                    <a:pt x="253" y="416"/>
                    <a:pt x="251" y="416"/>
                    <a:pt x="249" y="416"/>
                  </a:cubicBezTo>
                  <a:cubicBezTo>
                    <a:pt x="247" y="416"/>
                    <a:pt x="245" y="416"/>
                    <a:pt x="243" y="416"/>
                  </a:cubicBezTo>
                  <a:cubicBezTo>
                    <a:pt x="243" y="416"/>
                    <a:pt x="243" y="416"/>
                    <a:pt x="243" y="416"/>
                  </a:cubicBezTo>
                  <a:cubicBezTo>
                    <a:pt x="243" y="416"/>
                    <a:pt x="243" y="416"/>
                    <a:pt x="243" y="416"/>
                  </a:cubicBezTo>
                  <a:cubicBezTo>
                    <a:pt x="243" y="416"/>
                    <a:pt x="243" y="416"/>
                    <a:pt x="243" y="416"/>
                  </a:cubicBezTo>
                  <a:cubicBezTo>
                    <a:pt x="235" y="416"/>
                    <a:pt x="228" y="414"/>
                    <a:pt x="221" y="412"/>
                  </a:cubicBezTo>
                  <a:cubicBezTo>
                    <a:pt x="216" y="411"/>
                    <a:pt x="213" y="407"/>
                    <a:pt x="213" y="401"/>
                  </a:cubicBezTo>
                  <a:cubicBezTo>
                    <a:pt x="213" y="376"/>
                    <a:pt x="213" y="376"/>
                    <a:pt x="213" y="376"/>
                  </a:cubicBezTo>
                  <a:cubicBezTo>
                    <a:pt x="209" y="375"/>
                    <a:pt x="205" y="373"/>
                    <a:pt x="201" y="371"/>
                  </a:cubicBezTo>
                  <a:cubicBezTo>
                    <a:pt x="183" y="389"/>
                    <a:pt x="183" y="389"/>
                    <a:pt x="183" y="389"/>
                  </a:cubicBezTo>
                  <a:cubicBezTo>
                    <a:pt x="179" y="392"/>
                    <a:pt x="174" y="393"/>
                    <a:pt x="169" y="390"/>
                  </a:cubicBezTo>
                  <a:cubicBezTo>
                    <a:pt x="167" y="389"/>
                    <a:pt x="164" y="387"/>
                    <a:pt x="161" y="385"/>
                  </a:cubicBezTo>
                  <a:cubicBezTo>
                    <a:pt x="161" y="384"/>
                    <a:pt x="160" y="384"/>
                    <a:pt x="160" y="384"/>
                  </a:cubicBezTo>
                  <a:cubicBezTo>
                    <a:pt x="160" y="383"/>
                    <a:pt x="159" y="383"/>
                    <a:pt x="158" y="382"/>
                  </a:cubicBezTo>
                  <a:cubicBezTo>
                    <a:pt x="147" y="374"/>
                    <a:pt x="137" y="364"/>
                    <a:pt x="129" y="353"/>
                  </a:cubicBezTo>
                  <a:cubicBezTo>
                    <a:pt x="128" y="352"/>
                    <a:pt x="128" y="352"/>
                    <a:pt x="128" y="351"/>
                  </a:cubicBezTo>
                  <a:cubicBezTo>
                    <a:pt x="127" y="351"/>
                    <a:pt x="127" y="350"/>
                    <a:pt x="127" y="350"/>
                  </a:cubicBezTo>
                  <a:cubicBezTo>
                    <a:pt x="127" y="350"/>
                    <a:pt x="127" y="350"/>
                    <a:pt x="127" y="350"/>
                  </a:cubicBezTo>
                  <a:cubicBezTo>
                    <a:pt x="125" y="347"/>
                    <a:pt x="123" y="345"/>
                    <a:pt x="121" y="342"/>
                  </a:cubicBezTo>
                  <a:cubicBezTo>
                    <a:pt x="118" y="338"/>
                    <a:pt x="119" y="332"/>
                    <a:pt x="122" y="329"/>
                  </a:cubicBezTo>
                  <a:cubicBezTo>
                    <a:pt x="140" y="311"/>
                    <a:pt x="140" y="311"/>
                    <a:pt x="140" y="311"/>
                  </a:cubicBezTo>
                  <a:cubicBezTo>
                    <a:pt x="138" y="307"/>
                    <a:pt x="137" y="303"/>
                    <a:pt x="135" y="298"/>
                  </a:cubicBezTo>
                  <a:cubicBezTo>
                    <a:pt x="110" y="298"/>
                    <a:pt x="110" y="298"/>
                    <a:pt x="110" y="298"/>
                  </a:cubicBezTo>
                  <a:cubicBezTo>
                    <a:pt x="105" y="298"/>
                    <a:pt x="100" y="295"/>
                    <a:pt x="99" y="290"/>
                  </a:cubicBezTo>
                  <a:cubicBezTo>
                    <a:pt x="98" y="283"/>
                    <a:pt x="97" y="276"/>
                    <a:pt x="96" y="268"/>
                  </a:cubicBezTo>
                  <a:cubicBezTo>
                    <a:pt x="96" y="265"/>
                    <a:pt x="96" y="262"/>
                    <a:pt x="96" y="259"/>
                  </a:cubicBezTo>
                  <a:cubicBezTo>
                    <a:pt x="96" y="258"/>
                    <a:pt x="96" y="257"/>
                    <a:pt x="96" y="256"/>
                  </a:cubicBezTo>
                  <a:cubicBezTo>
                    <a:pt x="96" y="256"/>
                    <a:pt x="96" y="256"/>
                    <a:pt x="96" y="256"/>
                  </a:cubicBezTo>
                  <a:cubicBezTo>
                    <a:pt x="96" y="256"/>
                    <a:pt x="96" y="256"/>
                    <a:pt x="96" y="256"/>
                  </a:cubicBezTo>
                  <a:cubicBezTo>
                    <a:pt x="96" y="254"/>
                    <a:pt x="96" y="253"/>
                    <a:pt x="96" y="252"/>
                  </a:cubicBezTo>
                  <a:cubicBezTo>
                    <a:pt x="96" y="249"/>
                    <a:pt x="96" y="246"/>
                    <a:pt x="96" y="243"/>
                  </a:cubicBezTo>
                  <a:cubicBezTo>
                    <a:pt x="96" y="243"/>
                    <a:pt x="96" y="243"/>
                    <a:pt x="96" y="243"/>
                  </a:cubicBezTo>
                  <a:cubicBezTo>
                    <a:pt x="96" y="243"/>
                    <a:pt x="96" y="243"/>
                    <a:pt x="96" y="243"/>
                  </a:cubicBezTo>
                  <a:cubicBezTo>
                    <a:pt x="96" y="243"/>
                    <a:pt x="96" y="243"/>
                    <a:pt x="96" y="243"/>
                  </a:cubicBezTo>
                  <a:cubicBezTo>
                    <a:pt x="97" y="235"/>
                    <a:pt x="98" y="228"/>
                    <a:pt x="99" y="221"/>
                  </a:cubicBezTo>
                  <a:cubicBezTo>
                    <a:pt x="100" y="216"/>
                    <a:pt x="105" y="213"/>
                    <a:pt x="110" y="213"/>
                  </a:cubicBezTo>
                  <a:cubicBezTo>
                    <a:pt x="135" y="213"/>
                    <a:pt x="135" y="213"/>
                    <a:pt x="135" y="213"/>
                  </a:cubicBezTo>
                  <a:cubicBezTo>
                    <a:pt x="137" y="209"/>
                    <a:pt x="138" y="205"/>
                    <a:pt x="140" y="201"/>
                  </a:cubicBezTo>
                  <a:cubicBezTo>
                    <a:pt x="122" y="183"/>
                    <a:pt x="122" y="183"/>
                    <a:pt x="122" y="183"/>
                  </a:cubicBezTo>
                  <a:cubicBezTo>
                    <a:pt x="119" y="179"/>
                    <a:pt x="118" y="174"/>
                    <a:pt x="121" y="169"/>
                  </a:cubicBezTo>
                  <a:cubicBezTo>
                    <a:pt x="123" y="166"/>
                    <a:pt x="125" y="163"/>
                    <a:pt x="128" y="160"/>
                  </a:cubicBezTo>
                  <a:cubicBezTo>
                    <a:pt x="137" y="148"/>
                    <a:pt x="148" y="137"/>
                    <a:pt x="160" y="128"/>
                  </a:cubicBezTo>
                  <a:cubicBezTo>
                    <a:pt x="163" y="125"/>
                    <a:pt x="166" y="123"/>
                    <a:pt x="169" y="121"/>
                  </a:cubicBezTo>
                  <a:cubicBezTo>
                    <a:pt x="174" y="118"/>
                    <a:pt x="179" y="119"/>
                    <a:pt x="183" y="122"/>
                  </a:cubicBezTo>
                  <a:cubicBezTo>
                    <a:pt x="201" y="140"/>
                    <a:pt x="201" y="140"/>
                    <a:pt x="201" y="140"/>
                  </a:cubicBezTo>
                  <a:cubicBezTo>
                    <a:pt x="205" y="138"/>
                    <a:pt x="209" y="137"/>
                    <a:pt x="213" y="135"/>
                  </a:cubicBezTo>
                  <a:cubicBezTo>
                    <a:pt x="213" y="110"/>
                    <a:pt x="213" y="110"/>
                    <a:pt x="213" y="110"/>
                  </a:cubicBezTo>
                  <a:cubicBezTo>
                    <a:pt x="213" y="105"/>
                    <a:pt x="216" y="100"/>
                    <a:pt x="221" y="99"/>
                  </a:cubicBezTo>
                  <a:cubicBezTo>
                    <a:pt x="228" y="98"/>
                    <a:pt x="236" y="97"/>
                    <a:pt x="243" y="96"/>
                  </a:cubicBezTo>
                  <a:cubicBezTo>
                    <a:pt x="251" y="96"/>
                    <a:pt x="260" y="96"/>
                    <a:pt x="268" y="96"/>
                  </a:cubicBezTo>
                  <a:cubicBezTo>
                    <a:pt x="276" y="97"/>
                    <a:pt x="283" y="98"/>
                    <a:pt x="290" y="99"/>
                  </a:cubicBezTo>
                  <a:cubicBezTo>
                    <a:pt x="295" y="100"/>
                    <a:pt x="298" y="105"/>
                    <a:pt x="298" y="110"/>
                  </a:cubicBezTo>
                  <a:cubicBezTo>
                    <a:pt x="298" y="135"/>
                    <a:pt x="298" y="135"/>
                    <a:pt x="298" y="135"/>
                  </a:cubicBezTo>
                  <a:cubicBezTo>
                    <a:pt x="303" y="137"/>
                    <a:pt x="307" y="138"/>
                    <a:pt x="311" y="140"/>
                  </a:cubicBezTo>
                  <a:cubicBezTo>
                    <a:pt x="329" y="122"/>
                    <a:pt x="329" y="122"/>
                    <a:pt x="329" y="122"/>
                  </a:cubicBezTo>
                  <a:cubicBezTo>
                    <a:pt x="332" y="119"/>
                    <a:pt x="338" y="118"/>
                    <a:pt x="342" y="121"/>
                  </a:cubicBezTo>
                  <a:cubicBezTo>
                    <a:pt x="345" y="123"/>
                    <a:pt x="347" y="125"/>
                    <a:pt x="350" y="127"/>
                  </a:cubicBezTo>
                  <a:cubicBezTo>
                    <a:pt x="350" y="127"/>
                    <a:pt x="351" y="127"/>
                    <a:pt x="351" y="128"/>
                  </a:cubicBezTo>
                  <a:cubicBezTo>
                    <a:pt x="352" y="128"/>
                    <a:pt x="353" y="129"/>
                    <a:pt x="353" y="129"/>
                  </a:cubicBezTo>
                  <a:cubicBezTo>
                    <a:pt x="364" y="137"/>
                    <a:pt x="374" y="147"/>
                    <a:pt x="383" y="159"/>
                  </a:cubicBezTo>
                  <a:cubicBezTo>
                    <a:pt x="383" y="159"/>
                    <a:pt x="383" y="159"/>
                    <a:pt x="384" y="160"/>
                  </a:cubicBezTo>
                  <a:cubicBezTo>
                    <a:pt x="384" y="160"/>
                    <a:pt x="384" y="161"/>
                    <a:pt x="385" y="161"/>
                  </a:cubicBezTo>
                  <a:cubicBezTo>
                    <a:pt x="385" y="162"/>
                    <a:pt x="385" y="162"/>
                    <a:pt x="385" y="162"/>
                  </a:cubicBezTo>
                  <a:cubicBezTo>
                    <a:pt x="387" y="164"/>
                    <a:pt x="389" y="167"/>
                    <a:pt x="390" y="169"/>
                  </a:cubicBezTo>
                  <a:cubicBezTo>
                    <a:pt x="393" y="174"/>
                    <a:pt x="392" y="179"/>
                    <a:pt x="389" y="183"/>
                  </a:cubicBezTo>
                  <a:cubicBezTo>
                    <a:pt x="371" y="201"/>
                    <a:pt x="371" y="201"/>
                    <a:pt x="371" y="201"/>
                  </a:cubicBezTo>
                  <a:cubicBezTo>
                    <a:pt x="373" y="205"/>
                    <a:pt x="375" y="209"/>
                    <a:pt x="376" y="213"/>
                  </a:cubicBezTo>
                  <a:cubicBezTo>
                    <a:pt x="401" y="213"/>
                    <a:pt x="401" y="213"/>
                    <a:pt x="401" y="213"/>
                  </a:cubicBezTo>
                  <a:cubicBezTo>
                    <a:pt x="406" y="213"/>
                    <a:pt x="411" y="216"/>
                    <a:pt x="412" y="221"/>
                  </a:cubicBezTo>
                  <a:cubicBezTo>
                    <a:pt x="414" y="228"/>
                    <a:pt x="414" y="235"/>
                    <a:pt x="416" y="243"/>
                  </a:cubicBezTo>
                  <a:cubicBezTo>
                    <a:pt x="416" y="243"/>
                    <a:pt x="416" y="243"/>
                    <a:pt x="416" y="243"/>
                  </a:cubicBezTo>
                  <a:cubicBezTo>
                    <a:pt x="416" y="247"/>
                    <a:pt x="416" y="251"/>
                    <a:pt x="416" y="256"/>
                  </a:cubicBezTo>
                  <a:cubicBezTo>
                    <a:pt x="416" y="260"/>
                    <a:pt x="415" y="264"/>
                    <a:pt x="415" y="268"/>
                  </a:cubicBezTo>
                  <a:close/>
                </a:path>
              </a:pathLst>
            </a:custGeom>
            <a:solidFill>
              <a:schemeClr val="tx2"/>
            </a:solidFill>
            <a:ln>
              <a:solidFill>
                <a:schemeClr val="accent1"/>
              </a:solidFill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prstClr val="black"/>
                </a:solidFill>
              </a:endParaRPr>
            </a:p>
          </p:txBody>
        </p:sp>
      </p:grp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44E9AAE-E55D-45B6-A064-B485D6DE3117}"/>
              </a:ext>
            </a:extLst>
          </p:cNvPr>
          <p:cNvCxnSpPr>
            <a:cxnSpLocks/>
          </p:cNvCxnSpPr>
          <p:nvPr/>
        </p:nvCxnSpPr>
        <p:spPr>
          <a:xfrm flipH="1">
            <a:off x="1396217" y="4520666"/>
            <a:ext cx="9648772" cy="0"/>
          </a:xfrm>
          <a:prstGeom prst="line">
            <a:avLst/>
          </a:prstGeom>
          <a:noFill/>
          <a:ln w="12700" cap="flat" cmpd="sng" algn="ctr">
            <a:solidFill>
              <a:schemeClr val="tx2"/>
            </a:solidFill>
            <a:prstDash val="dash"/>
          </a:ln>
          <a:effectLst/>
        </p:spPr>
      </p:cxn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78F148-9AE0-4D71-83C4-5F108259D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96716" y="6396125"/>
            <a:ext cx="8598569" cy="365125"/>
          </a:xfrm>
        </p:spPr>
        <p:txBody>
          <a:bodyPr/>
          <a:lstStyle/>
          <a:p>
            <a:r>
              <a:rPr lang="en-US" sz="1400" dirty="0">
                <a:solidFill>
                  <a:schemeClr val="tx1"/>
                </a:solidFill>
              </a:rPr>
              <a:t>*All provider resources can be found at: http://bh.medicaid.ohio.gov/Provider/Medicaid-Managed-Care-Plans</a:t>
            </a:r>
          </a:p>
        </p:txBody>
      </p:sp>
    </p:spTree>
    <p:extLst>
      <p:ext uri="{BB962C8B-B14F-4D97-AF65-F5344CB8AC3E}">
        <p14:creationId xmlns:p14="http://schemas.microsoft.com/office/powerpoint/2010/main" val="1954865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376164" y="4032504"/>
            <a:ext cx="10137376" cy="3746426"/>
            <a:chOff x="3050856" y="5322629"/>
            <a:chExt cx="7172095" cy="3746426"/>
          </a:xfrm>
        </p:grpSpPr>
        <p:sp>
          <p:nvSpPr>
            <p:cNvPr id="7" name="TextBox 6"/>
            <p:cNvSpPr txBox="1"/>
            <p:nvPr/>
          </p:nvSpPr>
          <p:spPr>
            <a:xfrm>
              <a:off x="3050857" y="5322629"/>
              <a:ext cx="4829810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Bef>
                  <a:spcPts val="600"/>
                </a:spcBef>
                <a:buSzPct val="100000"/>
              </a:pPr>
              <a:r>
                <a:rPr lang="en-US" sz="2400" b="1" dirty="0">
                  <a:solidFill>
                    <a:srgbClr val="313131"/>
                  </a:solidFill>
                </a:rPr>
                <a:t>Prior Authorization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050856" y="5793345"/>
              <a:ext cx="7172095" cy="32757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noAutofit/>
            </a:bodyPr>
            <a:lstStyle/>
            <a:p>
              <a:pPr marL="342900" indent="-342900">
                <a:spcBef>
                  <a:spcPts val="600"/>
                </a:spcBef>
                <a:buSzPct val="100000"/>
                <a:buFont typeface="Arial" panose="020B0604020202020204" pitchFamily="34" charset="0"/>
                <a:buChar char="•"/>
              </a:pPr>
              <a:r>
                <a:rPr lang="en-US" sz="2000" dirty="0"/>
                <a:t>The MCP shall follow the Medicaid fee-for service (FFS) behavioral health coverage policies through June 30, 2019. The MCP may implement less restrictive policies than FFS. After one year, the MCP may conduct a medical necessity review pursuant to OAC rule 5160-26-03.1</a:t>
              </a:r>
              <a:r>
                <a:rPr lang="en-US" sz="2400" dirty="0"/>
                <a:t>.</a:t>
              </a:r>
            </a:p>
            <a:p>
              <a:pPr marL="342900" indent="-342900">
                <a:spcBef>
                  <a:spcPts val="600"/>
                </a:spcBef>
                <a:buSzPct val="100000"/>
                <a:buFont typeface="Arial" panose="020B0604020202020204" pitchFamily="34" charset="0"/>
                <a:buChar char="•"/>
              </a:pPr>
              <a:r>
                <a:rPr lang="en-US" sz="2000" dirty="0"/>
                <a:t>MCPs must honor PA approved by ODM through expiration of the authorization. </a:t>
              </a:r>
              <a:endParaRPr lang="en-US" sz="2000" b="1" dirty="0">
                <a:solidFill>
                  <a:srgbClr val="313131"/>
                </a:solidFill>
              </a:endParaRPr>
            </a:p>
          </p:txBody>
        </p:sp>
      </p:grpSp>
      <p:sp>
        <p:nvSpPr>
          <p:cNvPr id="16" name="Rounded Rectangle 12">
            <a:extLst>
              <a:ext uri="{FF2B5EF4-FFF2-40B4-BE49-F238E27FC236}">
                <a16:creationId xmlns:a16="http://schemas.microsoft.com/office/drawing/2014/main" id="{05C9096B-A546-455D-AF6E-669BC02981CB}"/>
              </a:ext>
            </a:extLst>
          </p:cNvPr>
          <p:cNvSpPr/>
          <p:nvPr/>
        </p:nvSpPr>
        <p:spPr>
          <a:xfrm>
            <a:off x="340360" y="238466"/>
            <a:ext cx="11511280" cy="482597"/>
          </a:xfrm>
          <a:prstGeom prst="roundRect">
            <a:avLst/>
          </a:prstGeom>
          <a:solidFill>
            <a:srgbClr val="4454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white"/>
                </a:solidFill>
              </a:rPr>
              <a:t>OAHP – Transitions of Care and Prior Authorizations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A2EF-986C-4D8D-A69A-382ED2CD6A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19E7001-D3C6-4156-B30E-E06A42FF9F2E}"/>
              </a:ext>
            </a:extLst>
          </p:cNvPr>
          <p:cNvSpPr txBox="1"/>
          <p:nvPr/>
        </p:nvSpPr>
        <p:spPr>
          <a:xfrm>
            <a:off x="1271614" y="1083043"/>
            <a:ext cx="1024192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600"/>
              </a:spcBef>
              <a:buSzPct val="100000"/>
            </a:pPr>
            <a:r>
              <a:rPr lang="en-US" sz="2400" b="1" dirty="0">
                <a:solidFill>
                  <a:srgbClr val="313131"/>
                </a:solidFill>
              </a:rPr>
              <a:t>Transitions of Care</a:t>
            </a:r>
            <a:endParaRPr lang="en-US" sz="2000" b="1" dirty="0">
              <a:solidFill>
                <a:srgbClr val="313131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44E9AAE-E55D-45B6-A064-B485D6DE3117}"/>
              </a:ext>
            </a:extLst>
          </p:cNvPr>
          <p:cNvCxnSpPr>
            <a:cxnSpLocks/>
          </p:cNvCxnSpPr>
          <p:nvPr/>
        </p:nvCxnSpPr>
        <p:spPr>
          <a:xfrm flipH="1">
            <a:off x="1271614" y="3931119"/>
            <a:ext cx="10082186" cy="0"/>
          </a:xfrm>
          <a:prstGeom prst="line">
            <a:avLst/>
          </a:prstGeom>
          <a:noFill/>
          <a:ln w="12700" cap="flat" cmpd="sng" algn="ctr">
            <a:solidFill>
              <a:schemeClr val="tx2"/>
            </a:solidFill>
            <a:prstDash val="dash"/>
          </a:ln>
          <a:effectLst/>
        </p:spPr>
      </p:cxnSp>
      <p:sp>
        <p:nvSpPr>
          <p:cNvPr id="15" name="Freeform 26">
            <a:extLst>
              <a:ext uri="{FF2B5EF4-FFF2-40B4-BE49-F238E27FC236}">
                <a16:creationId xmlns:a16="http://schemas.microsoft.com/office/drawing/2014/main" id="{85E7ADBC-FA37-4575-A550-68FD5B164A91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79313" y="1070911"/>
            <a:ext cx="603504" cy="603504"/>
          </a:xfrm>
          <a:custGeom>
            <a:avLst/>
            <a:gdLst>
              <a:gd name="T0" fmla="*/ 358 w 512"/>
              <a:gd name="T1" fmla="*/ 227 h 512"/>
              <a:gd name="T2" fmla="*/ 367 w 512"/>
              <a:gd name="T3" fmla="*/ 174 h 512"/>
              <a:gd name="T4" fmla="*/ 366 w 512"/>
              <a:gd name="T5" fmla="*/ 172 h 512"/>
              <a:gd name="T6" fmla="*/ 338 w 512"/>
              <a:gd name="T7" fmla="*/ 145 h 512"/>
              <a:gd name="T8" fmla="*/ 308 w 512"/>
              <a:gd name="T9" fmla="*/ 163 h 512"/>
              <a:gd name="T10" fmla="*/ 277 w 512"/>
              <a:gd name="T11" fmla="*/ 119 h 512"/>
              <a:gd name="T12" fmla="*/ 234 w 512"/>
              <a:gd name="T13" fmla="*/ 119 h 512"/>
              <a:gd name="T14" fmla="*/ 204 w 512"/>
              <a:gd name="T15" fmla="*/ 163 h 512"/>
              <a:gd name="T16" fmla="*/ 173 w 512"/>
              <a:gd name="T17" fmla="*/ 145 h 512"/>
              <a:gd name="T18" fmla="*/ 161 w 512"/>
              <a:gd name="T19" fmla="*/ 191 h 512"/>
              <a:gd name="T20" fmla="*/ 143 w 512"/>
              <a:gd name="T21" fmla="*/ 234 h 512"/>
              <a:gd name="T22" fmla="*/ 117 w 512"/>
              <a:gd name="T23" fmla="*/ 256 h 512"/>
              <a:gd name="T24" fmla="*/ 143 w 512"/>
              <a:gd name="T25" fmla="*/ 277 h 512"/>
              <a:gd name="T26" fmla="*/ 161 w 512"/>
              <a:gd name="T27" fmla="*/ 320 h 512"/>
              <a:gd name="T28" fmla="*/ 145 w 512"/>
              <a:gd name="T29" fmla="*/ 339 h 512"/>
              <a:gd name="T30" fmla="*/ 172 w 512"/>
              <a:gd name="T31" fmla="*/ 366 h 512"/>
              <a:gd name="T32" fmla="*/ 191 w 512"/>
              <a:gd name="T33" fmla="*/ 351 h 512"/>
              <a:gd name="T34" fmla="*/ 234 w 512"/>
              <a:gd name="T35" fmla="*/ 368 h 512"/>
              <a:gd name="T36" fmla="*/ 245 w 512"/>
              <a:gd name="T37" fmla="*/ 394 h 512"/>
              <a:gd name="T38" fmla="*/ 267 w 512"/>
              <a:gd name="T39" fmla="*/ 394 h 512"/>
              <a:gd name="T40" fmla="*/ 285 w 512"/>
              <a:gd name="T41" fmla="*/ 358 h 512"/>
              <a:gd name="T42" fmla="*/ 337 w 512"/>
              <a:gd name="T43" fmla="*/ 368 h 512"/>
              <a:gd name="T44" fmla="*/ 368 w 512"/>
              <a:gd name="T45" fmla="*/ 337 h 512"/>
              <a:gd name="T46" fmla="*/ 358 w 512"/>
              <a:gd name="T47" fmla="*/ 285 h 512"/>
              <a:gd name="T48" fmla="*/ 394 w 512"/>
              <a:gd name="T49" fmla="*/ 267 h 512"/>
              <a:gd name="T50" fmla="*/ 393 w 512"/>
              <a:gd name="T51" fmla="*/ 234 h 512"/>
              <a:gd name="T52" fmla="*/ 256 w 512"/>
              <a:gd name="T53" fmla="*/ 192 h 512"/>
              <a:gd name="T54" fmla="*/ 298 w 512"/>
              <a:gd name="T55" fmla="*/ 256 h 512"/>
              <a:gd name="T56" fmla="*/ 256 w 512"/>
              <a:gd name="T57" fmla="*/ 213 h 512"/>
              <a:gd name="T58" fmla="*/ 0 w 512"/>
              <a:gd name="T59" fmla="*/ 256 h 512"/>
              <a:gd name="T60" fmla="*/ 256 w 512"/>
              <a:gd name="T61" fmla="*/ 0 h 512"/>
              <a:gd name="T62" fmla="*/ 401 w 512"/>
              <a:gd name="T63" fmla="*/ 298 h 512"/>
              <a:gd name="T64" fmla="*/ 389 w 512"/>
              <a:gd name="T65" fmla="*/ 329 h 512"/>
              <a:gd name="T66" fmla="*/ 351 w 512"/>
              <a:gd name="T67" fmla="*/ 384 h 512"/>
              <a:gd name="T68" fmla="*/ 311 w 512"/>
              <a:gd name="T69" fmla="*/ 371 h 512"/>
              <a:gd name="T70" fmla="*/ 290 w 512"/>
              <a:gd name="T71" fmla="*/ 412 h 512"/>
              <a:gd name="T72" fmla="*/ 268 w 512"/>
              <a:gd name="T73" fmla="*/ 416 h 512"/>
              <a:gd name="T74" fmla="*/ 256 w 512"/>
              <a:gd name="T75" fmla="*/ 416 h 512"/>
              <a:gd name="T76" fmla="*/ 249 w 512"/>
              <a:gd name="T77" fmla="*/ 416 h 512"/>
              <a:gd name="T78" fmla="*/ 243 w 512"/>
              <a:gd name="T79" fmla="*/ 416 h 512"/>
              <a:gd name="T80" fmla="*/ 213 w 512"/>
              <a:gd name="T81" fmla="*/ 401 h 512"/>
              <a:gd name="T82" fmla="*/ 183 w 512"/>
              <a:gd name="T83" fmla="*/ 389 h 512"/>
              <a:gd name="T84" fmla="*/ 160 w 512"/>
              <a:gd name="T85" fmla="*/ 384 h 512"/>
              <a:gd name="T86" fmla="*/ 128 w 512"/>
              <a:gd name="T87" fmla="*/ 351 h 512"/>
              <a:gd name="T88" fmla="*/ 121 w 512"/>
              <a:gd name="T89" fmla="*/ 342 h 512"/>
              <a:gd name="T90" fmla="*/ 135 w 512"/>
              <a:gd name="T91" fmla="*/ 298 h 512"/>
              <a:gd name="T92" fmla="*/ 96 w 512"/>
              <a:gd name="T93" fmla="*/ 268 h 512"/>
              <a:gd name="T94" fmla="*/ 96 w 512"/>
              <a:gd name="T95" fmla="*/ 256 h 512"/>
              <a:gd name="T96" fmla="*/ 96 w 512"/>
              <a:gd name="T97" fmla="*/ 243 h 512"/>
              <a:gd name="T98" fmla="*/ 96 w 512"/>
              <a:gd name="T99" fmla="*/ 243 h 512"/>
              <a:gd name="T100" fmla="*/ 135 w 512"/>
              <a:gd name="T101" fmla="*/ 213 h 512"/>
              <a:gd name="T102" fmla="*/ 121 w 512"/>
              <a:gd name="T103" fmla="*/ 169 h 512"/>
              <a:gd name="T104" fmla="*/ 169 w 512"/>
              <a:gd name="T105" fmla="*/ 121 h 512"/>
              <a:gd name="T106" fmla="*/ 213 w 512"/>
              <a:gd name="T107" fmla="*/ 135 h 512"/>
              <a:gd name="T108" fmla="*/ 243 w 512"/>
              <a:gd name="T109" fmla="*/ 96 h 512"/>
              <a:gd name="T110" fmla="*/ 298 w 512"/>
              <a:gd name="T111" fmla="*/ 110 h 512"/>
              <a:gd name="T112" fmla="*/ 329 w 512"/>
              <a:gd name="T113" fmla="*/ 122 h 512"/>
              <a:gd name="T114" fmla="*/ 351 w 512"/>
              <a:gd name="T115" fmla="*/ 128 h 512"/>
              <a:gd name="T116" fmla="*/ 384 w 512"/>
              <a:gd name="T117" fmla="*/ 160 h 512"/>
              <a:gd name="T118" fmla="*/ 390 w 512"/>
              <a:gd name="T119" fmla="*/ 169 h 512"/>
              <a:gd name="T120" fmla="*/ 376 w 512"/>
              <a:gd name="T121" fmla="*/ 213 h 512"/>
              <a:gd name="T122" fmla="*/ 416 w 512"/>
              <a:gd name="T123" fmla="*/ 243 h 512"/>
              <a:gd name="T124" fmla="*/ 415 w 512"/>
              <a:gd name="T125" fmla="*/ 268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12" h="512">
                <a:moveTo>
                  <a:pt x="393" y="234"/>
                </a:moveTo>
                <a:cubicBezTo>
                  <a:pt x="368" y="234"/>
                  <a:pt x="368" y="234"/>
                  <a:pt x="368" y="234"/>
                </a:cubicBezTo>
                <a:cubicBezTo>
                  <a:pt x="364" y="234"/>
                  <a:pt x="359" y="231"/>
                  <a:pt x="358" y="227"/>
                </a:cubicBezTo>
                <a:cubicBezTo>
                  <a:pt x="356" y="219"/>
                  <a:pt x="353" y="211"/>
                  <a:pt x="349" y="204"/>
                </a:cubicBezTo>
                <a:cubicBezTo>
                  <a:pt x="346" y="200"/>
                  <a:pt x="347" y="194"/>
                  <a:pt x="351" y="191"/>
                </a:cubicBezTo>
                <a:cubicBezTo>
                  <a:pt x="367" y="174"/>
                  <a:pt x="367" y="174"/>
                  <a:pt x="367" y="174"/>
                </a:cubicBezTo>
                <a:cubicBezTo>
                  <a:pt x="366" y="173"/>
                  <a:pt x="366" y="173"/>
                  <a:pt x="366" y="173"/>
                </a:cubicBezTo>
                <a:cubicBezTo>
                  <a:pt x="366" y="173"/>
                  <a:pt x="366" y="172"/>
                  <a:pt x="366" y="172"/>
                </a:cubicBezTo>
                <a:cubicBezTo>
                  <a:pt x="366" y="172"/>
                  <a:pt x="366" y="172"/>
                  <a:pt x="366" y="172"/>
                </a:cubicBezTo>
                <a:cubicBezTo>
                  <a:pt x="358" y="162"/>
                  <a:pt x="349" y="153"/>
                  <a:pt x="340" y="146"/>
                </a:cubicBezTo>
                <a:cubicBezTo>
                  <a:pt x="340" y="146"/>
                  <a:pt x="340" y="146"/>
                  <a:pt x="339" y="145"/>
                </a:cubicBezTo>
                <a:cubicBezTo>
                  <a:pt x="339" y="145"/>
                  <a:pt x="339" y="145"/>
                  <a:pt x="338" y="145"/>
                </a:cubicBezTo>
                <a:cubicBezTo>
                  <a:pt x="337" y="144"/>
                  <a:pt x="337" y="144"/>
                  <a:pt x="337" y="144"/>
                </a:cubicBezTo>
                <a:cubicBezTo>
                  <a:pt x="320" y="161"/>
                  <a:pt x="320" y="161"/>
                  <a:pt x="320" y="161"/>
                </a:cubicBezTo>
                <a:cubicBezTo>
                  <a:pt x="317" y="164"/>
                  <a:pt x="312" y="165"/>
                  <a:pt x="308" y="163"/>
                </a:cubicBezTo>
                <a:cubicBezTo>
                  <a:pt x="300" y="159"/>
                  <a:pt x="293" y="155"/>
                  <a:pt x="285" y="153"/>
                </a:cubicBezTo>
                <a:cubicBezTo>
                  <a:pt x="280" y="152"/>
                  <a:pt x="277" y="148"/>
                  <a:pt x="277" y="143"/>
                </a:cubicBezTo>
                <a:cubicBezTo>
                  <a:pt x="277" y="119"/>
                  <a:pt x="277" y="119"/>
                  <a:pt x="277" y="119"/>
                </a:cubicBezTo>
                <a:cubicBezTo>
                  <a:pt x="274" y="118"/>
                  <a:pt x="270" y="118"/>
                  <a:pt x="267" y="118"/>
                </a:cubicBezTo>
                <a:cubicBezTo>
                  <a:pt x="259" y="117"/>
                  <a:pt x="252" y="117"/>
                  <a:pt x="245" y="118"/>
                </a:cubicBezTo>
                <a:cubicBezTo>
                  <a:pt x="241" y="118"/>
                  <a:pt x="238" y="118"/>
                  <a:pt x="234" y="119"/>
                </a:cubicBezTo>
                <a:cubicBezTo>
                  <a:pt x="234" y="143"/>
                  <a:pt x="234" y="143"/>
                  <a:pt x="234" y="143"/>
                </a:cubicBezTo>
                <a:cubicBezTo>
                  <a:pt x="234" y="148"/>
                  <a:pt x="231" y="152"/>
                  <a:pt x="227" y="153"/>
                </a:cubicBezTo>
                <a:cubicBezTo>
                  <a:pt x="219" y="155"/>
                  <a:pt x="211" y="159"/>
                  <a:pt x="204" y="163"/>
                </a:cubicBezTo>
                <a:cubicBezTo>
                  <a:pt x="200" y="165"/>
                  <a:pt x="194" y="164"/>
                  <a:pt x="191" y="161"/>
                </a:cubicBezTo>
                <a:cubicBezTo>
                  <a:pt x="174" y="144"/>
                  <a:pt x="174" y="144"/>
                  <a:pt x="174" y="144"/>
                </a:cubicBezTo>
                <a:cubicBezTo>
                  <a:pt x="174" y="144"/>
                  <a:pt x="173" y="144"/>
                  <a:pt x="173" y="145"/>
                </a:cubicBezTo>
                <a:cubicBezTo>
                  <a:pt x="162" y="153"/>
                  <a:pt x="153" y="162"/>
                  <a:pt x="145" y="173"/>
                </a:cubicBezTo>
                <a:cubicBezTo>
                  <a:pt x="144" y="173"/>
                  <a:pt x="144" y="174"/>
                  <a:pt x="144" y="174"/>
                </a:cubicBezTo>
                <a:cubicBezTo>
                  <a:pt x="161" y="191"/>
                  <a:pt x="161" y="191"/>
                  <a:pt x="161" y="191"/>
                </a:cubicBezTo>
                <a:cubicBezTo>
                  <a:pt x="164" y="194"/>
                  <a:pt x="165" y="200"/>
                  <a:pt x="163" y="204"/>
                </a:cubicBezTo>
                <a:cubicBezTo>
                  <a:pt x="159" y="211"/>
                  <a:pt x="155" y="219"/>
                  <a:pt x="153" y="227"/>
                </a:cubicBezTo>
                <a:cubicBezTo>
                  <a:pt x="152" y="231"/>
                  <a:pt x="148" y="234"/>
                  <a:pt x="143" y="234"/>
                </a:cubicBezTo>
                <a:cubicBezTo>
                  <a:pt x="119" y="234"/>
                  <a:pt x="119" y="234"/>
                  <a:pt x="119" y="234"/>
                </a:cubicBezTo>
                <a:cubicBezTo>
                  <a:pt x="118" y="238"/>
                  <a:pt x="118" y="241"/>
                  <a:pt x="118" y="245"/>
                </a:cubicBezTo>
                <a:cubicBezTo>
                  <a:pt x="117" y="248"/>
                  <a:pt x="117" y="252"/>
                  <a:pt x="117" y="256"/>
                </a:cubicBezTo>
                <a:cubicBezTo>
                  <a:pt x="117" y="259"/>
                  <a:pt x="117" y="263"/>
                  <a:pt x="118" y="267"/>
                </a:cubicBezTo>
                <a:cubicBezTo>
                  <a:pt x="118" y="270"/>
                  <a:pt x="118" y="274"/>
                  <a:pt x="119" y="277"/>
                </a:cubicBezTo>
                <a:cubicBezTo>
                  <a:pt x="143" y="277"/>
                  <a:pt x="143" y="277"/>
                  <a:pt x="143" y="277"/>
                </a:cubicBezTo>
                <a:cubicBezTo>
                  <a:pt x="148" y="277"/>
                  <a:pt x="152" y="280"/>
                  <a:pt x="153" y="285"/>
                </a:cubicBezTo>
                <a:cubicBezTo>
                  <a:pt x="155" y="293"/>
                  <a:pt x="159" y="300"/>
                  <a:pt x="163" y="308"/>
                </a:cubicBezTo>
                <a:cubicBezTo>
                  <a:pt x="165" y="312"/>
                  <a:pt x="164" y="317"/>
                  <a:pt x="161" y="320"/>
                </a:cubicBezTo>
                <a:cubicBezTo>
                  <a:pt x="144" y="337"/>
                  <a:pt x="144" y="337"/>
                  <a:pt x="144" y="337"/>
                </a:cubicBezTo>
                <a:cubicBezTo>
                  <a:pt x="145" y="338"/>
                  <a:pt x="145" y="338"/>
                  <a:pt x="145" y="338"/>
                </a:cubicBezTo>
                <a:cubicBezTo>
                  <a:pt x="145" y="339"/>
                  <a:pt x="145" y="339"/>
                  <a:pt x="145" y="339"/>
                </a:cubicBezTo>
                <a:cubicBezTo>
                  <a:pt x="145" y="339"/>
                  <a:pt x="146" y="340"/>
                  <a:pt x="146" y="340"/>
                </a:cubicBezTo>
                <a:cubicBezTo>
                  <a:pt x="153" y="349"/>
                  <a:pt x="162" y="358"/>
                  <a:pt x="172" y="366"/>
                </a:cubicBezTo>
                <a:cubicBezTo>
                  <a:pt x="172" y="366"/>
                  <a:pt x="172" y="366"/>
                  <a:pt x="172" y="366"/>
                </a:cubicBezTo>
                <a:cubicBezTo>
                  <a:pt x="172" y="366"/>
                  <a:pt x="173" y="366"/>
                  <a:pt x="173" y="367"/>
                </a:cubicBezTo>
                <a:cubicBezTo>
                  <a:pt x="174" y="367"/>
                  <a:pt x="174" y="367"/>
                  <a:pt x="174" y="367"/>
                </a:cubicBezTo>
                <a:cubicBezTo>
                  <a:pt x="191" y="351"/>
                  <a:pt x="191" y="351"/>
                  <a:pt x="191" y="351"/>
                </a:cubicBezTo>
                <a:cubicBezTo>
                  <a:pt x="194" y="347"/>
                  <a:pt x="200" y="346"/>
                  <a:pt x="204" y="349"/>
                </a:cubicBezTo>
                <a:cubicBezTo>
                  <a:pt x="211" y="353"/>
                  <a:pt x="219" y="356"/>
                  <a:pt x="227" y="358"/>
                </a:cubicBezTo>
                <a:cubicBezTo>
                  <a:pt x="231" y="359"/>
                  <a:pt x="234" y="364"/>
                  <a:pt x="234" y="368"/>
                </a:cubicBezTo>
                <a:cubicBezTo>
                  <a:pt x="234" y="393"/>
                  <a:pt x="234" y="393"/>
                  <a:pt x="234" y="393"/>
                </a:cubicBezTo>
                <a:cubicBezTo>
                  <a:pt x="238" y="393"/>
                  <a:pt x="241" y="394"/>
                  <a:pt x="245" y="394"/>
                </a:cubicBezTo>
                <a:cubicBezTo>
                  <a:pt x="245" y="394"/>
                  <a:pt x="245" y="394"/>
                  <a:pt x="245" y="394"/>
                </a:cubicBezTo>
                <a:cubicBezTo>
                  <a:pt x="245" y="394"/>
                  <a:pt x="245" y="394"/>
                  <a:pt x="245" y="394"/>
                </a:cubicBezTo>
                <a:cubicBezTo>
                  <a:pt x="245" y="394"/>
                  <a:pt x="245" y="394"/>
                  <a:pt x="245" y="394"/>
                </a:cubicBezTo>
                <a:cubicBezTo>
                  <a:pt x="252" y="394"/>
                  <a:pt x="259" y="395"/>
                  <a:pt x="267" y="394"/>
                </a:cubicBezTo>
                <a:cubicBezTo>
                  <a:pt x="270" y="394"/>
                  <a:pt x="274" y="393"/>
                  <a:pt x="277" y="393"/>
                </a:cubicBezTo>
                <a:cubicBezTo>
                  <a:pt x="277" y="368"/>
                  <a:pt x="277" y="368"/>
                  <a:pt x="277" y="368"/>
                </a:cubicBezTo>
                <a:cubicBezTo>
                  <a:pt x="277" y="364"/>
                  <a:pt x="280" y="359"/>
                  <a:pt x="285" y="358"/>
                </a:cubicBezTo>
                <a:cubicBezTo>
                  <a:pt x="293" y="356"/>
                  <a:pt x="300" y="353"/>
                  <a:pt x="308" y="349"/>
                </a:cubicBezTo>
                <a:cubicBezTo>
                  <a:pt x="312" y="346"/>
                  <a:pt x="317" y="347"/>
                  <a:pt x="320" y="351"/>
                </a:cubicBezTo>
                <a:cubicBezTo>
                  <a:pt x="337" y="368"/>
                  <a:pt x="337" y="368"/>
                  <a:pt x="337" y="368"/>
                </a:cubicBezTo>
                <a:cubicBezTo>
                  <a:pt x="338" y="367"/>
                  <a:pt x="338" y="367"/>
                  <a:pt x="339" y="367"/>
                </a:cubicBezTo>
                <a:cubicBezTo>
                  <a:pt x="349" y="359"/>
                  <a:pt x="359" y="349"/>
                  <a:pt x="367" y="339"/>
                </a:cubicBezTo>
                <a:cubicBezTo>
                  <a:pt x="367" y="338"/>
                  <a:pt x="367" y="338"/>
                  <a:pt x="368" y="337"/>
                </a:cubicBezTo>
                <a:cubicBezTo>
                  <a:pt x="351" y="320"/>
                  <a:pt x="351" y="320"/>
                  <a:pt x="351" y="320"/>
                </a:cubicBezTo>
                <a:cubicBezTo>
                  <a:pt x="347" y="317"/>
                  <a:pt x="346" y="312"/>
                  <a:pt x="349" y="308"/>
                </a:cubicBezTo>
                <a:cubicBezTo>
                  <a:pt x="353" y="300"/>
                  <a:pt x="356" y="293"/>
                  <a:pt x="358" y="285"/>
                </a:cubicBezTo>
                <a:cubicBezTo>
                  <a:pt x="359" y="280"/>
                  <a:pt x="364" y="277"/>
                  <a:pt x="368" y="277"/>
                </a:cubicBezTo>
                <a:cubicBezTo>
                  <a:pt x="393" y="277"/>
                  <a:pt x="393" y="277"/>
                  <a:pt x="393" y="277"/>
                </a:cubicBezTo>
                <a:cubicBezTo>
                  <a:pt x="393" y="274"/>
                  <a:pt x="393" y="270"/>
                  <a:pt x="394" y="267"/>
                </a:cubicBezTo>
                <a:cubicBezTo>
                  <a:pt x="394" y="263"/>
                  <a:pt x="394" y="259"/>
                  <a:pt x="394" y="256"/>
                </a:cubicBezTo>
                <a:cubicBezTo>
                  <a:pt x="394" y="252"/>
                  <a:pt x="394" y="248"/>
                  <a:pt x="394" y="245"/>
                </a:cubicBezTo>
                <a:cubicBezTo>
                  <a:pt x="393" y="241"/>
                  <a:pt x="393" y="238"/>
                  <a:pt x="393" y="234"/>
                </a:cubicBezTo>
                <a:close/>
                <a:moveTo>
                  <a:pt x="256" y="320"/>
                </a:moveTo>
                <a:cubicBezTo>
                  <a:pt x="220" y="320"/>
                  <a:pt x="192" y="291"/>
                  <a:pt x="192" y="256"/>
                </a:cubicBezTo>
                <a:cubicBezTo>
                  <a:pt x="192" y="220"/>
                  <a:pt x="220" y="192"/>
                  <a:pt x="256" y="192"/>
                </a:cubicBezTo>
                <a:cubicBezTo>
                  <a:pt x="291" y="192"/>
                  <a:pt x="320" y="220"/>
                  <a:pt x="320" y="256"/>
                </a:cubicBezTo>
                <a:cubicBezTo>
                  <a:pt x="320" y="291"/>
                  <a:pt x="291" y="320"/>
                  <a:pt x="256" y="320"/>
                </a:cubicBezTo>
                <a:close/>
                <a:moveTo>
                  <a:pt x="298" y="256"/>
                </a:moveTo>
                <a:cubicBezTo>
                  <a:pt x="298" y="279"/>
                  <a:pt x="279" y="298"/>
                  <a:pt x="256" y="298"/>
                </a:cubicBezTo>
                <a:cubicBezTo>
                  <a:pt x="232" y="298"/>
                  <a:pt x="213" y="279"/>
                  <a:pt x="213" y="256"/>
                </a:cubicBezTo>
                <a:cubicBezTo>
                  <a:pt x="213" y="232"/>
                  <a:pt x="232" y="213"/>
                  <a:pt x="256" y="213"/>
                </a:cubicBezTo>
                <a:cubicBezTo>
                  <a:pt x="279" y="213"/>
                  <a:pt x="298" y="232"/>
                  <a:pt x="298" y="256"/>
                </a:cubicBezTo>
                <a:close/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415" y="268"/>
                </a:moveTo>
                <a:cubicBezTo>
                  <a:pt x="414" y="276"/>
                  <a:pt x="413" y="283"/>
                  <a:pt x="412" y="290"/>
                </a:cubicBezTo>
                <a:cubicBezTo>
                  <a:pt x="411" y="295"/>
                  <a:pt x="406" y="298"/>
                  <a:pt x="401" y="298"/>
                </a:cubicBezTo>
                <a:cubicBezTo>
                  <a:pt x="376" y="298"/>
                  <a:pt x="376" y="298"/>
                  <a:pt x="376" y="298"/>
                </a:cubicBezTo>
                <a:cubicBezTo>
                  <a:pt x="375" y="303"/>
                  <a:pt x="373" y="307"/>
                  <a:pt x="371" y="311"/>
                </a:cubicBezTo>
                <a:cubicBezTo>
                  <a:pt x="389" y="329"/>
                  <a:pt x="389" y="329"/>
                  <a:pt x="389" y="329"/>
                </a:cubicBezTo>
                <a:cubicBezTo>
                  <a:pt x="392" y="332"/>
                  <a:pt x="393" y="338"/>
                  <a:pt x="390" y="342"/>
                </a:cubicBezTo>
                <a:cubicBezTo>
                  <a:pt x="388" y="345"/>
                  <a:pt x="386" y="348"/>
                  <a:pt x="384" y="351"/>
                </a:cubicBezTo>
                <a:cubicBezTo>
                  <a:pt x="375" y="364"/>
                  <a:pt x="364" y="375"/>
                  <a:pt x="351" y="384"/>
                </a:cubicBezTo>
                <a:cubicBezTo>
                  <a:pt x="348" y="386"/>
                  <a:pt x="345" y="388"/>
                  <a:pt x="342" y="390"/>
                </a:cubicBezTo>
                <a:cubicBezTo>
                  <a:pt x="338" y="393"/>
                  <a:pt x="332" y="392"/>
                  <a:pt x="329" y="389"/>
                </a:cubicBezTo>
                <a:cubicBezTo>
                  <a:pt x="311" y="371"/>
                  <a:pt x="311" y="371"/>
                  <a:pt x="311" y="371"/>
                </a:cubicBezTo>
                <a:cubicBezTo>
                  <a:pt x="307" y="373"/>
                  <a:pt x="303" y="375"/>
                  <a:pt x="298" y="376"/>
                </a:cubicBezTo>
                <a:cubicBezTo>
                  <a:pt x="298" y="401"/>
                  <a:pt x="298" y="401"/>
                  <a:pt x="298" y="401"/>
                </a:cubicBezTo>
                <a:cubicBezTo>
                  <a:pt x="298" y="407"/>
                  <a:pt x="295" y="411"/>
                  <a:pt x="290" y="412"/>
                </a:cubicBezTo>
                <a:cubicBezTo>
                  <a:pt x="283" y="414"/>
                  <a:pt x="276" y="415"/>
                  <a:pt x="269" y="415"/>
                </a:cubicBezTo>
                <a:cubicBezTo>
                  <a:pt x="269" y="415"/>
                  <a:pt x="269" y="416"/>
                  <a:pt x="269" y="416"/>
                </a:cubicBezTo>
                <a:cubicBezTo>
                  <a:pt x="268" y="416"/>
                  <a:pt x="268" y="416"/>
                  <a:pt x="268" y="416"/>
                </a:cubicBezTo>
                <a:cubicBezTo>
                  <a:pt x="268" y="416"/>
                  <a:pt x="268" y="416"/>
                  <a:pt x="268" y="416"/>
                </a:cubicBezTo>
                <a:cubicBezTo>
                  <a:pt x="267" y="416"/>
                  <a:pt x="265" y="415"/>
                  <a:pt x="264" y="416"/>
                </a:cubicBezTo>
                <a:cubicBezTo>
                  <a:pt x="261" y="416"/>
                  <a:pt x="258" y="416"/>
                  <a:pt x="256" y="416"/>
                </a:cubicBezTo>
                <a:cubicBezTo>
                  <a:pt x="256" y="416"/>
                  <a:pt x="256" y="416"/>
                  <a:pt x="256" y="416"/>
                </a:cubicBezTo>
                <a:cubicBezTo>
                  <a:pt x="256" y="416"/>
                  <a:pt x="256" y="416"/>
                  <a:pt x="256" y="416"/>
                </a:cubicBezTo>
                <a:cubicBezTo>
                  <a:pt x="253" y="416"/>
                  <a:pt x="251" y="416"/>
                  <a:pt x="249" y="416"/>
                </a:cubicBezTo>
                <a:cubicBezTo>
                  <a:pt x="247" y="416"/>
                  <a:pt x="245" y="416"/>
                  <a:pt x="243" y="416"/>
                </a:cubicBezTo>
                <a:cubicBezTo>
                  <a:pt x="243" y="416"/>
                  <a:pt x="243" y="416"/>
                  <a:pt x="243" y="416"/>
                </a:cubicBezTo>
                <a:cubicBezTo>
                  <a:pt x="243" y="416"/>
                  <a:pt x="243" y="416"/>
                  <a:pt x="243" y="416"/>
                </a:cubicBezTo>
                <a:cubicBezTo>
                  <a:pt x="243" y="416"/>
                  <a:pt x="243" y="416"/>
                  <a:pt x="243" y="416"/>
                </a:cubicBezTo>
                <a:cubicBezTo>
                  <a:pt x="235" y="416"/>
                  <a:pt x="228" y="414"/>
                  <a:pt x="221" y="412"/>
                </a:cubicBezTo>
                <a:cubicBezTo>
                  <a:pt x="216" y="411"/>
                  <a:pt x="213" y="407"/>
                  <a:pt x="213" y="401"/>
                </a:cubicBezTo>
                <a:cubicBezTo>
                  <a:pt x="213" y="376"/>
                  <a:pt x="213" y="376"/>
                  <a:pt x="213" y="376"/>
                </a:cubicBezTo>
                <a:cubicBezTo>
                  <a:pt x="209" y="375"/>
                  <a:pt x="205" y="373"/>
                  <a:pt x="201" y="371"/>
                </a:cubicBezTo>
                <a:cubicBezTo>
                  <a:pt x="183" y="389"/>
                  <a:pt x="183" y="389"/>
                  <a:pt x="183" y="389"/>
                </a:cubicBezTo>
                <a:cubicBezTo>
                  <a:pt x="179" y="392"/>
                  <a:pt x="174" y="393"/>
                  <a:pt x="169" y="390"/>
                </a:cubicBezTo>
                <a:cubicBezTo>
                  <a:pt x="167" y="389"/>
                  <a:pt x="164" y="387"/>
                  <a:pt x="161" y="385"/>
                </a:cubicBezTo>
                <a:cubicBezTo>
                  <a:pt x="161" y="384"/>
                  <a:pt x="160" y="384"/>
                  <a:pt x="160" y="384"/>
                </a:cubicBezTo>
                <a:cubicBezTo>
                  <a:pt x="160" y="383"/>
                  <a:pt x="159" y="383"/>
                  <a:pt x="158" y="382"/>
                </a:cubicBezTo>
                <a:cubicBezTo>
                  <a:pt x="147" y="374"/>
                  <a:pt x="137" y="364"/>
                  <a:pt x="129" y="353"/>
                </a:cubicBezTo>
                <a:cubicBezTo>
                  <a:pt x="128" y="352"/>
                  <a:pt x="128" y="352"/>
                  <a:pt x="128" y="351"/>
                </a:cubicBezTo>
                <a:cubicBezTo>
                  <a:pt x="127" y="351"/>
                  <a:pt x="127" y="350"/>
                  <a:pt x="127" y="350"/>
                </a:cubicBezTo>
                <a:cubicBezTo>
                  <a:pt x="127" y="350"/>
                  <a:pt x="127" y="350"/>
                  <a:pt x="127" y="350"/>
                </a:cubicBezTo>
                <a:cubicBezTo>
                  <a:pt x="125" y="347"/>
                  <a:pt x="123" y="345"/>
                  <a:pt x="121" y="342"/>
                </a:cubicBezTo>
                <a:cubicBezTo>
                  <a:pt x="118" y="338"/>
                  <a:pt x="119" y="332"/>
                  <a:pt x="122" y="329"/>
                </a:cubicBezTo>
                <a:cubicBezTo>
                  <a:pt x="140" y="311"/>
                  <a:pt x="140" y="311"/>
                  <a:pt x="140" y="311"/>
                </a:cubicBezTo>
                <a:cubicBezTo>
                  <a:pt x="138" y="307"/>
                  <a:pt x="137" y="303"/>
                  <a:pt x="135" y="298"/>
                </a:cubicBezTo>
                <a:cubicBezTo>
                  <a:pt x="110" y="298"/>
                  <a:pt x="110" y="298"/>
                  <a:pt x="110" y="298"/>
                </a:cubicBezTo>
                <a:cubicBezTo>
                  <a:pt x="105" y="298"/>
                  <a:pt x="100" y="295"/>
                  <a:pt x="99" y="290"/>
                </a:cubicBezTo>
                <a:cubicBezTo>
                  <a:pt x="98" y="283"/>
                  <a:pt x="97" y="276"/>
                  <a:pt x="96" y="268"/>
                </a:cubicBezTo>
                <a:cubicBezTo>
                  <a:pt x="96" y="265"/>
                  <a:pt x="96" y="262"/>
                  <a:pt x="96" y="259"/>
                </a:cubicBezTo>
                <a:cubicBezTo>
                  <a:pt x="96" y="258"/>
                  <a:pt x="96" y="257"/>
                  <a:pt x="96" y="256"/>
                </a:cubicBezTo>
                <a:cubicBezTo>
                  <a:pt x="96" y="256"/>
                  <a:pt x="96" y="256"/>
                  <a:pt x="96" y="256"/>
                </a:cubicBezTo>
                <a:cubicBezTo>
                  <a:pt x="96" y="256"/>
                  <a:pt x="96" y="256"/>
                  <a:pt x="96" y="256"/>
                </a:cubicBezTo>
                <a:cubicBezTo>
                  <a:pt x="96" y="254"/>
                  <a:pt x="96" y="253"/>
                  <a:pt x="96" y="252"/>
                </a:cubicBezTo>
                <a:cubicBezTo>
                  <a:pt x="96" y="249"/>
                  <a:pt x="96" y="246"/>
                  <a:pt x="96" y="243"/>
                </a:cubicBezTo>
                <a:cubicBezTo>
                  <a:pt x="96" y="243"/>
                  <a:pt x="96" y="243"/>
                  <a:pt x="96" y="243"/>
                </a:cubicBezTo>
                <a:cubicBezTo>
                  <a:pt x="96" y="243"/>
                  <a:pt x="96" y="243"/>
                  <a:pt x="96" y="243"/>
                </a:cubicBezTo>
                <a:cubicBezTo>
                  <a:pt x="96" y="243"/>
                  <a:pt x="96" y="243"/>
                  <a:pt x="96" y="243"/>
                </a:cubicBezTo>
                <a:cubicBezTo>
                  <a:pt x="97" y="235"/>
                  <a:pt x="98" y="228"/>
                  <a:pt x="99" y="221"/>
                </a:cubicBezTo>
                <a:cubicBezTo>
                  <a:pt x="100" y="216"/>
                  <a:pt x="105" y="213"/>
                  <a:pt x="110" y="213"/>
                </a:cubicBezTo>
                <a:cubicBezTo>
                  <a:pt x="135" y="213"/>
                  <a:pt x="135" y="213"/>
                  <a:pt x="135" y="213"/>
                </a:cubicBezTo>
                <a:cubicBezTo>
                  <a:pt x="137" y="209"/>
                  <a:pt x="138" y="205"/>
                  <a:pt x="140" y="201"/>
                </a:cubicBezTo>
                <a:cubicBezTo>
                  <a:pt x="122" y="183"/>
                  <a:pt x="122" y="183"/>
                  <a:pt x="122" y="183"/>
                </a:cubicBezTo>
                <a:cubicBezTo>
                  <a:pt x="119" y="179"/>
                  <a:pt x="118" y="174"/>
                  <a:pt x="121" y="169"/>
                </a:cubicBezTo>
                <a:cubicBezTo>
                  <a:pt x="123" y="166"/>
                  <a:pt x="125" y="163"/>
                  <a:pt x="128" y="160"/>
                </a:cubicBezTo>
                <a:cubicBezTo>
                  <a:pt x="137" y="148"/>
                  <a:pt x="148" y="137"/>
                  <a:pt x="160" y="128"/>
                </a:cubicBezTo>
                <a:cubicBezTo>
                  <a:pt x="163" y="125"/>
                  <a:pt x="166" y="123"/>
                  <a:pt x="169" y="121"/>
                </a:cubicBezTo>
                <a:cubicBezTo>
                  <a:pt x="174" y="118"/>
                  <a:pt x="179" y="119"/>
                  <a:pt x="183" y="122"/>
                </a:cubicBezTo>
                <a:cubicBezTo>
                  <a:pt x="201" y="140"/>
                  <a:pt x="201" y="140"/>
                  <a:pt x="201" y="140"/>
                </a:cubicBezTo>
                <a:cubicBezTo>
                  <a:pt x="205" y="138"/>
                  <a:pt x="209" y="137"/>
                  <a:pt x="213" y="135"/>
                </a:cubicBezTo>
                <a:cubicBezTo>
                  <a:pt x="213" y="110"/>
                  <a:pt x="213" y="110"/>
                  <a:pt x="213" y="110"/>
                </a:cubicBezTo>
                <a:cubicBezTo>
                  <a:pt x="213" y="105"/>
                  <a:pt x="216" y="100"/>
                  <a:pt x="221" y="99"/>
                </a:cubicBezTo>
                <a:cubicBezTo>
                  <a:pt x="228" y="98"/>
                  <a:pt x="236" y="97"/>
                  <a:pt x="243" y="96"/>
                </a:cubicBezTo>
                <a:cubicBezTo>
                  <a:pt x="251" y="96"/>
                  <a:pt x="260" y="96"/>
                  <a:pt x="268" y="96"/>
                </a:cubicBezTo>
                <a:cubicBezTo>
                  <a:pt x="276" y="97"/>
                  <a:pt x="283" y="98"/>
                  <a:pt x="290" y="99"/>
                </a:cubicBezTo>
                <a:cubicBezTo>
                  <a:pt x="295" y="100"/>
                  <a:pt x="298" y="105"/>
                  <a:pt x="298" y="110"/>
                </a:cubicBezTo>
                <a:cubicBezTo>
                  <a:pt x="298" y="135"/>
                  <a:pt x="298" y="135"/>
                  <a:pt x="298" y="135"/>
                </a:cubicBezTo>
                <a:cubicBezTo>
                  <a:pt x="303" y="137"/>
                  <a:pt x="307" y="138"/>
                  <a:pt x="311" y="140"/>
                </a:cubicBezTo>
                <a:cubicBezTo>
                  <a:pt x="329" y="122"/>
                  <a:pt x="329" y="122"/>
                  <a:pt x="329" y="122"/>
                </a:cubicBezTo>
                <a:cubicBezTo>
                  <a:pt x="332" y="119"/>
                  <a:pt x="338" y="118"/>
                  <a:pt x="342" y="121"/>
                </a:cubicBezTo>
                <a:cubicBezTo>
                  <a:pt x="345" y="123"/>
                  <a:pt x="347" y="125"/>
                  <a:pt x="350" y="127"/>
                </a:cubicBezTo>
                <a:cubicBezTo>
                  <a:pt x="350" y="127"/>
                  <a:pt x="351" y="127"/>
                  <a:pt x="351" y="128"/>
                </a:cubicBezTo>
                <a:cubicBezTo>
                  <a:pt x="352" y="128"/>
                  <a:pt x="353" y="129"/>
                  <a:pt x="353" y="129"/>
                </a:cubicBezTo>
                <a:cubicBezTo>
                  <a:pt x="364" y="137"/>
                  <a:pt x="374" y="147"/>
                  <a:pt x="383" y="159"/>
                </a:cubicBezTo>
                <a:cubicBezTo>
                  <a:pt x="383" y="159"/>
                  <a:pt x="383" y="159"/>
                  <a:pt x="384" y="160"/>
                </a:cubicBezTo>
                <a:cubicBezTo>
                  <a:pt x="384" y="160"/>
                  <a:pt x="384" y="161"/>
                  <a:pt x="385" y="161"/>
                </a:cubicBezTo>
                <a:cubicBezTo>
                  <a:pt x="385" y="162"/>
                  <a:pt x="385" y="162"/>
                  <a:pt x="385" y="162"/>
                </a:cubicBezTo>
                <a:cubicBezTo>
                  <a:pt x="387" y="164"/>
                  <a:pt x="389" y="167"/>
                  <a:pt x="390" y="169"/>
                </a:cubicBezTo>
                <a:cubicBezTo>
                  <a:pt x="393" y="174"/>
                  <a:pt x="392" y="179"/>
                  <a:pt x="389" y="183"/>
                </a:cubicBezTo>
                <a:cubicBezTo>
                  <a:pt x="371" y="201"/>
                  <a:pt x="371" y="201"/>
                  <a:pt x="371" y="201"/>
                </a:cubicBezTo>
                <a:cubicBezTo>
                  <a:pt x="373" y="205"/>
                  <a:pt x="375" y="209"/>
                  <a:pt x="376" y="213"/>
                </a:cubicBezTo>
                <a:cubicBezTo>
                  <a:pt x="401" y="213"/>
                  <a:pt x="401" y="213"/>
                  <a:pt x="401" y="213"/>
                </a:cubicBezTo>
                <a:cubicBezTo>
                  <a:pt x="406" y="213"/>
                  <a:pt x="411" y="216"/>
                  <a:pt x="412" y="221"/>
                </a:cubicBezTo>
                <a:cubicBezTo>
                  <a:pt x="414" y="228"/>
                  <a:pt x="414" y="235"/>
                  <a:pt x="416" y="243"/>
                </a:cubicBezTo>
                <a:cubicBezTo>
                  <a:pt x="416" y="243"/>
                  <a:pt x="416" y="243"/>
                  <a:pt x="416" y="243"/>
                </a:cubicBezTo>
                <a:cubicBezTo>
                  <a:pt x="416" y="247"/>
                  <a:pt x="416" y="251"/>
                  <a:pt x="416" y="256"/>
                </a:cubicBezTo>
                <a:cubicBezTo>
                  <a:pt x="416" y="260"/>
                  <a:pt x="415" y="264"/>
                  <a:pt x="415" y="268"/>
                </a:cubicBezTo>
                <a:close/>
              </a:path>
            </a:pathLst>
          </a:custGeom>
          <a:solidFill>
            <a:schemeClr val="tx2"/>
          </a:solidFill>
          <a:ln>
            <a:solidFill>
              <a:schemeClr val="accent1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17" name="Freeform 26">
            <a:extLst>
              <a:ext uri="{FF2B5EF4-FFF2-40B4-BE49-F238E27FC236}">
                <a16:creationId xmlns:a16="http://schemas.microsoft.com/office/drawing/2014/main" id="{C2A0D293-9220-4202-89DF-3B9CA96DEE3B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79313" y="4032504"/>
            <a:ext cx="603504" cy="603504"/>
          </a:xfrm>
          <a:custGeom>
            <a:avLst/>
            <a:gdLst>
              <a:gd name="T0" fmla="*/ 358 w 512"/>
              <a:gd name="T1" fmla="*/ 227 h 512"/>
              <a:gd name="T2" fmla="*/ 367 w 512"/>
              <a:gd name="T3" fmla="*/ 174 h 512"/>
              <a:gd name="T4" fmla="*/ 366 w 512"/>
              <a:gd name="T5" fmla="*/ 172 h 512"/>
              <a:gd name="T6" fmla="*/ 338 w 512"/>
              <a:gd name="T7" fmla="*/ 145 h 512"/>
              <a:gd name="T8" fmla="*/ 308 w 512"/>
              <a:gd name="T9" fmla="*/ 163 h 512"/>
              <a:gd name="T10" fmla="*/ 277 w 512"/>
              <a:gd name="T11" fmla="*/ 119 h 512"/>
              <a:gd name="T12" fmla="*/ 234 w 512"/>
              <a:gd name="T13" fmla="*/ 119 h 512"/>
              <a:gd name="T14" fmla="*/ 204 w 512"/>
              <a:gd name="T15" fmla="*/ 163 h 512"/>
              <a:gd name="T16" fmla="*/ 173 w 512"/>
              <a:gd name="T17" fmla="*/ 145 h 512"/>
              <a:gd name="T18" fmla="*/ 161 w 512"/>
              <a:gd name="T19" fmla="*/ 191 h 512"/>
              <a:gd name="T20" fmla="*/ 143 w 512"/>
              <a:gd name="T21" fmla="*/ 234 h 512"/>
              <a:gd name="T22" fmla="*/ 117 w 512"/>
              <a:gd name="T23" fmla="*/ 256 h 512"/>
              <a:gd name="T24" fmla="*/ 143 w 512"/>
              <a:gd name="T25" fmla="*/ 277 h 512"/>
              <a:gd name="T26" fmla="*/ 161 w 512"/>
              <a:gd name="T27" fmla="*/ 320 h 512"/>
              <a:gd name="T28" fmla="*/ 145 w 512"/>
              <a:gd name="T29" fmla="*/ 339 h 512"/>
              <a:gd name="T30" fmla="*/ 172 w 512"/>
              <a:gd name="T31" fmla="*/ 366 h 512"/>
              <a:gd name="T32" fmla="*/ 191 w 512"/>
              <a:gd name="T33" fmla="*/ 351 h 512"/>
              <a:gd name="T34" fmla="*/ 234 w 512"/>
              <a:gd name="T35" fmla="*/ 368 h 512"/>
              <a:gd name="T36" fmla="*/ 245 w 512"/>
              <a:gd name="T37" fmla="*/ 394 h 512"/>
              <a:gd name="T38" fmla="*/ 267 w 512"/>
              <a:gd name="T39" fmla="*/ 394 h 512"/>
              <a:gd name="T40" fmla="*/ 285 w 512"/>
              <a:gd name="T41" fmla="*/ 358 h 512"/>
              <a:gd name="T42" fmla="*/ 337 w 512"/>
              <a:gd name="T43" fmla="*/ 368 h 512"/>
              <a:gd name="T44" fmla="*/ 368 w 512"/>
              <a:gd name="T45" fmla="*/ 337 h 512"/>
              <a:gd name="T46" fmla="*/ 358 w 512"/>
              <a:gd name="T47" fmla="*/ 285 h 512"/>
              <a:gd name="T48" fmla="*/ 394 w 512"/>
              <a:gd name="T49" fmla="*/ 267 h 512"/>
              <a:gd name="T50" fmla="*/ 393 w 512"/>
              <a:gd name="T51" fmla="*/ 234 h 512"/>
              <a:gd name="T52" fmla="*/ 256 w 512"/>
              <a:gd name="T53" fmla="*/ 192 h 512"/>
              <a:gd name="T54" fmla="*/ 298 w 512"/>
              <a:gd name="T55" fmla="*/ 256 h 512"/>
              <a:gd name="T56" fmla="*/ 256 w 512"/>
              <a:gd name="T57" fmla="*/ 213 h 512"/>
              <a:gd name="T58" fmla="*/ 0 w 512"/>
              <a:gd name="T59" fmla="*/ 256 h 512"/>
              <a:gd name="T60" fmla="*/ 256 w 512"/>
              <a:gd name="T61" fmla="*/ 0 h 512"/>
              <a:gd name="T62" fmla="*/ 401 w 512"/>
              <a:gd name="T63" fmla="*/ 298 h 512"/>
              <a:gd name="T64" fmla="*/ 389 w 512"/>
              <a:gd name="T65" fmla="*/ 329 h 512"/>
              <a:gd name="T66" fmla="*/ 351 w 512"/>
              <a:gd name="T67" fmla="*/ 384 h 512"/>
              <a:gd name="T68" fmla="*/ 311 w 512"/>
              <a:gd name="T69" fmla="*/ 371 h 512"/>
              <a:gd name="T70" fmla="*/ 290 w 512"/>
              <a:gd name="T71" fmla="*/ 412 h 512"/>
              <a:gd name="T72" fmla="*/ 268 w 512"/>
              <a:gd name="T73" fmla="*/ 416 h 512"/>
              <a:gd name="T74" fmla="*/ 256 w 512"/>
              <a:gd name="T75" fmla="*/ 416 h 512"/>
              <a:gd name="T76" fmla="*/ 249 w 512"/>
              <a:gd name="T77" fmla="*/ 416 h 512"/>
              <a:gd name="T78" fmla="*/ 243 w 512"/>
              <a:gd name="T79" fmla="*/ 416 h 512"/>
              <a:gd name="T80" fmla="*/ 213 w 512"/>
              <a:gd name="T81" fmla="*/ 401 h 512"/>
              <a:gd name="T82" fmla="*/ 183 w 512"/>
              <a:gd name="T83" fmla="*/ 389 h 512"/>
              <a:gd name="T84" fmla="*/ 160 w 512"/>
              <a:gd name="T85" fmla="*/ 384 h 512"/>
              <a:gd name="T86" fmla="*/ 128 w 512"/>
              <a:gd name="T87" fmla="*/ 351 h 512"/>
              <a:gd name="T88" fmla="*/ 121 w 512"/>
              <a:gd name="T89" fmla="*/ 342 h 512"/>
              <a:gd name="T90" fmla="*/ 135 w 512"/>
              <a:gd name="T91" fmla="*/ 298 h 512"/>
              <a:gd name="T92" fmla="*/ 96 w 512"/>
              <a:gd name="T93" fmla="*/ 268 h 512"/>
              <a:gd name="T94" fmla="*/ 96 w 512"/>
              <a:gd name="T95" fmla="*/ 256 h 512"/>
              <a:gd name="T96" fmla="*/ 96 w 512"/>
              <a:gd name="T97" fmla="*/ 243 h 512"/>
              <a:gd name="T98" fmla="*/ 96 w 512"/>
              <a:gd name="T99" fmla="*/ 243 h 512"/>
              <a:gd name="T100" fmla="*/ 135 w 512"/>
              <a:gd name="T101" fmla="*/ 213 h 512"/>
              <a:gd name="T102" fmla="*/ 121 w 512"/>
              <a:gd name="T103" fmla="*/ 169 h 512"/>
              <a:gd name="T104" fmla="*/ 169 w 512"/>
              <a:gd name="T105" fmla="*/ 121 h 512"/>
              <a:gd name="T106" fmla="*/ 213 w 512"/>
              <a:gd name="T107" fmla="*/ 135 h 512"/>
              <a:gd name="T108" fmla="*/ 243 w 512"/>
              <a:gd name="T109" fmla="*/ 96 h 512"/>
              <a:gd name="T110" fmla="*/ 298 w 512"/>
              <a:gd name="T111" fmla="*/ 110 h 512"/>
              <a:gd name="T112" fmla="*/ 329 w 512"/>
              <a:gd name="T113" fmla="*/ 122 h 512"/>
              <a:gd name="T114" fmla="*/ 351 w 512"/>
              <a:gd name="T115" fmla="*/ 128 h 512"/>
              <a:gd name="T116" fmla="*/ 384 w 512"/>
              <a:gd name="T117" fmla="*/ 160 h 512"/>
              <a:gd name="T118" fmla="*/ 390 w 512"/>
              <a:gd name="T119" fmla="*/ 169 h 512"/>
              <a:gd name="T120" fmla="*/ 376 w 512"/>
              <a:gd name="T121" fmla="*/ 213 h 512"/>
              <a:gd name="T122" fmla="*/ 416 w 512"/>
              <a:gd name="T123" fmla="*/ 243 h 512"/>
              <a:gd name="T124" fmla="*/ 415 w 512"/>
              <a:gd name="T125" fmla="*/ 268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12" h="512">
                <a:moveTo>
                  <a:pt x="393" y="234"/>
                </a:moveTo>
                <a:cubicBezTo>
                  <a:pt x="368" y="234"/>
                  <a:pt x="368" y="234"/>
                  <a:pt x="368" y="234"/>
                </a:cubicBezTo>
                <a:cubicBezTo>
                  <a:pt x="364" y="234"/>
                  <a:pt x="359" y="231"/>
                  <a:pt x="358" y="227"/>
                </a:cubicBezTo>
                <a:cubicBezTo>
                  <a:pt x="356" y="219"/>
                  <a:pt x="353" y="211"/>
                  <a:pt x="349" y="204"/>
                </a:cubicBezTo>
                <a:cubicBezTo>
                  <a:pt x="346" y="200"/>
                  <a:pt x="347" y="194"/>
                  <a:pt x="351" y="191"/>
                </a:cubicBezTo>
                <a:cubicBezTo>
                  <a:pt x="367" y="174"/>
                  <a:pt x="367" y="174"/>
                  <a:pt x="367" y="174"/>
                </a:cubicBezTo>
                <a:cubicBezTo>
                  <a:pt x="366" y="173"/>
                  <a:pt x="366" y="173"/>
                  <a:pt x="366" y="173"/>
                </a:cubicBezTo>
                <a:cubicBezTo>
                  <a:pt x="366" y="173"/>
                  <a:pt x="366" y="172"/>
                  <a:pt x="366" y="172"/>
                </a:cubicBezTo>
                <a:cubicBezTo>
                  <a:pt x="366" y="172"/>
                  <a:pt x="366" y="172"/>
                  <a:pt x="366" y="172"/>
                </a:cubicBezTo>
                <a:cubicBezTo>
                  <a:pt x="358" y="162"/>
                  <a:pt x="349" y="153"/>
                  <a:pt x="340" y="146"/>
                </a:cubicBezTo>
                <a:cubicBezTo>
                  <a:pt x="340" y="146"/>
                  <a:pt x="340" y="146"/>
                  <a:pt x="339" y="145"/>
                </a:cubicBezTo>
                <a:cubicBezTo>
                  <a:pt x="339" y="145"/>
                  <a:pt x="339" y="145"/>
                  <a:pt x="338" y="145"/>
                </a:cubicBezTo>
                <a:cubicBezTo>
                  <a:pt x="337" y="144"/>
                  <a:pt x="337" y="144"/>
                  <a:pt x="337" y="144"/>
                </a:cubicBezTo>
                <a:cubicBezTo>
                  <a:pt x="320" y="161"/>
                  <a:pt x="320" y="161"/>
                  <a:pt x="320" y="161"/>
                </a:cubicBezTo>
                <a:cubicBezTo>
                  <a:pt x="317" y="164"/>
                  <a:pt x="312" y="165"/>
                  <a:pt x="308" y="163"/>
                </a:cubicBezTo>
                <a:cubicBezTo>
                  <a:pt x="300" y="159"/>
                  <a:pt x="293" y="155"/>
                  <a:pt x="285" y="153"/>
                </a:cubicBezTo>
                <a:cubicBezTo>
                  <a:pt x="280" y="152"/>
                  <a:pt x="277" y="148"/>
                  <a:pt x="277" y="143"/>
                </a:cubicBezTo>
                <a:cubicBezTo>
                  <a:pt x="277" y="119"/>
                  <a:pt x="277" y="119"/>
                  <a:pt x="277" y="119"/>
                </a:cubicBezTo>
                <a:cubicBezTo>
                  <a:pt x="274" y="118"/>
                  <a:pt x="270" y="118"/>
                  <a:pt x="267" y="118"/>
                </a:cubicBezTo>
                <a:cubicBezTo>
                  <a:pt x="259" y="117"/>
                  <a:pt x="252" y="117"/>
                  <a:pt x="245" y="118"/>
                </a:cubicBezTo>
                <a:cubicBezTo>
                  <a:pt x="241" y="118"/>
                  <a:pt x="238" y="118"/>
                  <a:pt x="234" y="119"/>
                </a:cubicBezTo>
                <a:cubicBezTo>
                  <a:pt x="234" y="143"/>
                  <a:pt x="234" y="143"/>
                  <a:pt x="234" y="143"/>
                </a:cubicBezTo>
                <a:cubicBezTo>
                  <a:pt x="234" y="148"/>
                  <a:pt x="231" y="152"/>
                  <a:pt x="227" y="153"/>
                </a:cubicBezTo>
                <a:cubicBezTo>
                  <a:pt x="219" y="155"/>
                  <a:pt x="211" y="159"/>
                  <a:pt x="204" y="163"/>
                </a:cubicBezTo>
                <a:cubicBezTo>
                  <a:pt x="200" y="165"/>
                  <a:pt x="194" y="164"/>
                  <a:pt x="191" y="161"/>
                </a:cubicBezTo>
                <a:cubicBezTo>
                  <a:pt x="174" y="144"/>
                  <a:pt x="174" y="144"/>
                  <a:pt x="174" y="144"/>
                </a:cubicBezTo>
                <a:cubicBezTo>
                  <a:pt x="174" y="144"/>
                  <a:pt x="173" y="144"/>
                  <a:pt x="173" y="145"/>
                </a:cubicBezTo>
                <a:cubicBezTo>
                  <a:pt x="162" y="153"/>
                  <a:pt x="153" y="162"/>
                  <a:pt x="145" y="173"/>
                </a:cubicBezTo>
                <a:cubicBezTo>
                  <a:pt x="144" y="173"/>
                  <a:pt x="144" y="174"/>
                  <a:pt x="144" y="174"/>
                </a:cubicBezTo>
                <a:cubicBezTo>
                  <a:pt x="161" y="191"/>
                  <a:pt x="161" y="191"/>
                  <a:pt x="161" y="191"/>
                </a:cubicBezTo>
                <a:cubicBezTo>
                  <a:pt x="164" y="194"/>
                  <a:pt x="165" y="200"/>
                  <a:pt x="163" y="204"/>
                </a:cubicBezTo>
                <a:cubicBezTo>
                  <a:pt x="159" y="211"/>
                  <a:pt x="155" y="219"/>
                  <a:pt x="153" y="227"/>
                </a:cubicBezTo>
                <a:cubicBezTo>
                  <a:pt x="152" y="231"/>
                  <a:pt x="148" y="234"/>
                  <a:pt x="143" y="234"/>
                </a:cubicBezTo>
                <a:cubicBezTo>
                  <a:pt x="119" y="234"/>
                  <a:pt x="119" y="234"/>
                  <a:pt x="119" y="234"/>
                </a:cubicBezTo>
                <a:cubicBezTo>
                  <a:pt x="118" y="238"/>
                  <a:pt x="118" y="241"/>
                  <a:pt x="118" y="245"/>
                </a:cubicBezTo>
                <a:cubicBezTo>
                  <a:pt x="117" y="248"/>
                  <a:pt x="117" y="252"/>
                  <a:pt x="117" y="256"/>
                </a:cubicBezTo>
                <a:cubicBezTo>
                  <a:pt x="117" y="259"/>
                  <a:pt x="117" y="263"/>
                  <a:pt x="118" y="267"/>
                </a:cubicBezTo>
                <a:cubicBezTo>
                  <a:pt x="118" y="270"/>
                  <a:pt x="118" y="274"/>
                  <a:pt x="119" y="277"/>
                </a:cubicBezTo>
                <a:cubicBezTo>
                  <a:pt x="143" y="277"/>
                  <a:pt x="143" y="277"/>
                  <a:pt x="143" y="277"/>
                </a:cubicBezTo>
                <a:cubicBezTo>
                  <a:pt x="148" y="277"/>
                  <a:pt x="152" y="280"/>
                  <a:pt x="153" y="285"/>
                </a:cubicBezTo>
                <a:cubicBezTo>
                  <a:pt x="155" y="293"/>
                  <a:pt x="159" y="300"/>
                  <a:pt x="163" y="308"/>
                </a:cubicBezTo>
                <a:cubicBezTo>
                  <a:pt x="165" y="312"/>
                  <a:pt x="164" y="317"/>
                  <a:pt x="161" y="320"/>
                </a:cubicBezTo>
                <a:cubicBezTo>
                  <a:pt x="144" y="337"/>
                  <a:pt x="144" y="337"/>
                  <a:pt x="144" y="337"/>
                </a:cubicBezTo>
                <a:cubicBezTo>
                  <a:pt x="145" y="338"/>
                  <a:pt x="145" y="338"/>
                  <a:pt x="145" y="338"/>
                </a:cubicBezTo>
                <a:cubicBezTo>
                  <a:pt x="145" y="339"/>
                  <a:pt x="145" y="339"/>
                  <a:pt x="145" y="339"/>
                </a:cubicBezTo>
                <a:cubicBezTo>
                  <a:pt x="145" y="339"/>
                  <a:pt x="146" y="340"/>
                  <a:pt x="146" y="340"/>
                </a:cubicBezTo>
                <a:cubicBezTo>
                  <a:pt x="153" y="349"/>
                  <a:pt x="162" y="358"/>
                  <a:pt x="172" y="366"/>
                </a:cubicBezTo>
                <a:cubicBezTo>
                  <a:pt x="172" y="366"/>
                  <a:pt x="172" y="366"/>
                  <a:pt x="172" y="366"/>
                </a:cubicBezTo>
                <a:cubicBezTo>
                  <a:pt x="172" y="366"/>
                  <a:pt x="173" y="366"/>
                  <a:pt x="173" y="367"/>
                </a:cubicBezTo>
                <a:cubicBezTo>
                  <a:pt x="174" y="367"/>
                  <a:pt x="174" y="367"/>
                  <a:pt x="174" y="367"/>
                </a:cubicBezTo>
                <a:cubicBezTo>
                  <a:pt x="191" y="351"/>
                  <a:pt x="191" y="351"/>
                  <a:pt x="191" y="351"/>
                </a:cubicBezTo>
                <a:cubicBezTo>
                  <a:pt x="194" y="347"/>
                  <a:pt x="200" y="346"/>
                  <a:pt x="204" y="349"/>
                </a:cubicBezTo>
                <a:cubicBezTo>
                  <a:pt x="211" y="353"/>
                  <a:pt x="219" y="356"/>
                  <a:pt x="227" y="358"/>
                </a:cubicBezTo>
                <a:cubicBezTo>
                  <a:pt x="231" y="359"/>
                  <a:pt x="234" y="364"/>
                  <a:pt x="234" y="368"/>
                </a:cubicBezTo>
                <a:cubicBezTo>
                  <a:pt x="234" y="393"/>
                  <a:pt x="234" y="393"/>
                  <a:pt x="234" y="393"/>
                </a:cubicBezTo>
                <a:cubicBezTo>
                  <a:pt x="238" y="393"/>
                  <a:pt x="241" y="394"/>
                  <a:pt x="245" y="394"/>
                </a:cubicBezTo>
                <a:cubicBezTo>
                  <a:pt x="245" y="394"/>
                  <a:pt x="245" y="394"/>
                  <a:pt x="245" y="394"/>
                </a:cubicBezTo>
                <a:cubicBezTo>
                  <a:pt x="245" y="394"/>
                  <a:pt x="245" y="394"/>
                  <a:pt x="245" y="394"/>
                </a:cubicBezTo>
                <a:cubicBezTo>
                  <a:pt x="245" y="394"/>
                  <a:pt x="245" y="394"/>
                  <a:pt x="245" y="394"/>
                </a:cubicBezTo>
                <a:cubicBezTo>
                  <a:pt x="252" y="394"/>
                  <a:pt x="259" y="395"/>
                  <a:pt x="267" y="394"/>
                </a:cubicBezTo>
                <a:cubicBezTo>
                  <a:pt x="270" y="394"/>
                  <a:pt x="274" y="393"/>
                  <a:pt x="277" y="393"/>
                </a:cubicBezTo>
                <a:cubicBezTo>
                  <a:pt x="277" y="368"/>
                  <a:pt x="277" y="368"/>
                  <a:pt x="277" y="368"/>
                </a:cubicBezTo>
                <a:cubicBezTo>
                  <a:pt x="277" y="364"/>
                  <a:pt x="280" y="359"/>
                  <a:pt x="285" y="358"/>
                </a:cubicBezTo>
                <a:cubicBezTo>
                  <a:pt x="293" y="356"/>
                  <a:pt x="300" y="353"/>
                  <a:pt x="308" y="349"/>
                </a:cubicBezTo>
                <a:cubicBezTo>
                  <a:pt x="312" y="346"/>
                  <a:pt x="317" y="347"/>
                  <a:pt x="320" y="351"/>
                </a:cubicBezTo>
                <a:cubicBezTo>
                  <a:pt x="337" y="368"/>
                  <a:pt x="337" y="368"/>
                  <a:pt x="337" y="368"/>
                </a:cubicBezTo>
                <a:cubicBezTo>
                  <a:pt x="338" y="367"/>
                  <a:pt x="338" y="367"/>
                  <a:pt x="339" y="367"/>
                </a:cubicBezTo>
                <a:cubicBezTo>
                  <a:pt x="349" y="359"/>
                  <a:pt x="359" y="349"/>
                  <a:pt x="367" y="339"/>
                </a:cubicBezTo>
                <a:cubicBezTo>
                  <a:pt x="367" y="338"/>
                  <a:pt x="367" y="338"/>
                  <a:pt x="368" y="337"/>
                </a:cubicBezTo>
                <a:cubicBezTo>
                  <a:pt x="351" y="320"/>
                  <a:pt x="351" y="320"/>
                  <a:pt x="351" y="320"/>
                </a:cubicBezTo>
                <a:cubicBezTo>
                  <a:pt x="347" y="317"/>
                  <a:pt x="346" y="312"/>
                  <a:pt x="349" y="308"/>
                </a:cubicBezTo>
                <a:cubicBezTo>
                  <a:pt x="353" y="300"/>
                  <a:pt x="356" y="293"/>
                  <a:pt x="358" y="285"/>
                </a:cubicBezTo>
                <a:cubicBezTo>
                  <a:pt x="359" y="280"/>
                  <a:pt x="364" y="277"/>
                  <a:pt x="368" y="277"/>
                </a:cubicBezTo>
                <a:cubicBezTo>
                  <a:pt x="393" y="277"/>
                  <a:pt x="393" y="277"/>
                  <a:pt x="393" y="277"/>
                </a:cubicBezTo>
                <a:cubicBezTo>
                  <a:pt x="393" y="274"/>
                  <a:pt x="393" y="270"/>
                  <a:pt x="394" y="267"/>
                </a:cubicBezTo>
                <a:cubicBezTo>
                  <a:pt x="394" y="263"/>
                  <a:pt x="394" y="259"/>
                  <a:pt x="394" y="256"/>
                </a:cubicBezTo>
                <a:cubicBezTo>
                  <a:pt x="394" y="252"/>
                  <a:pt x="394" y="248"/>
                  <a:pt x="394" y="245"/>
                </a:cubicBezTo>
                <a:cubicBezTo>
                  <a:pt x="393" y="241"/>
                  <a:pt x="393" y="238"/>
                  <a:pt x="393" y="234"/>
                </a:cubicBezTo>
                <a:close/>
                <a:moveTo>
                  <a:pt x="256" y="320"/>
                </a:moveTo>
                <a:cubicBezTo>
                  <a:pt x="220" y="320"/>
                  <a:pt x="192" y="291"/>
                  <a:pt x="192" y="256"/>
                </a:cubicBezTo>
                <a:cubicBezTo>
                  <a:pt x="192" y="220"/>
                  <a:pt x="220" y="192"/>
                  <a:pt x="256" y="192"/>
                </a:cubicBezTo>
                <a:cubicBezTo>
                  <a:pt x="291" y="192"/>
                  <a:pt x="320" y="220"/>
                  <a:pt x="320" y="256"/>
                </a:cubicBezTo>
                <a:cubicBezTo>
                  <a:pt x="320" y="291"/>
                  <a:pt x="291" y="320"/>
                  <a:pt x="256" y="320"/>
                </a:cubicBezTo>
                <a:close/>
                <a:moveTo>
                  <a:pt x="298" y="256"/>
                </a:moveTo>
                <a:cubicBezTo>
                  <a:pt x="298" y="279"/>
                  <a:pt x="279" y="298"/>
                  <a:pt x="256" y="298"/>
                </a:cubicBezTo>
                <a:cubicBezTo>
                  <a:pt x="232" y="298"/>
                  <a:pt x="213" y="279"/>
                  <a:pt x="213" y="256"/>
                </a:cubicBezTo>
                <a:cubicBezTo>
                  <a:pt x="213" y="232"/>
                  <a:pt x="232" y="213"/>
                  <a:pt x="256" y="213"/>
                </a:cubicBezTo>
                <a:cubicBezTo>
                  <a:pt x="279" y="213"/>
                  <a:pt x="298" y="232"/>
                  <a:pt x="298" y="256"/>
                </a:cubicBezTo>
                <a:close/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415" y="268"/>
                </a:moveTo>
                <a:cubicBezTo>
                  <a:pt x="414" y="276"/>
                  <a:pt x="413" y="283"/>
                  <a:pt x="412" y="290"/>
                </a:cubicBezTo>
                <a:cubicBezTo>
                  <a:pt x="411" y="295"/>
                  <a:pt x="406" y="298"/>
                  <a:pt x="401" y="298"/>
                </a:cubicBezTo>
                <a:cubicBezTo>
                  <a:pt x="376" y="298"/>
                  <a:pt x="376" y="298"/>
                  <a:pt x="376" y="298"/>
                </a:cubicBezTo>
                <a:cubicBezTo>
                  <a:pt x="375" y="303"/>
                  <a:pt x="373" y="307"/>
                  <a:pt x="371" y="311"/>
                </a:cubicBezTo>
                <a:cubicBezTo>
                  <a:pt x="389" y="329"/>
                  <a:pt x="389" y="329"/>
                  <a:pt x="389" y="329"/>
                </a:cubicBezTo>
                <a:cubicBezTo>
                  <a:pt x="392" y="332"/>
                  <a:pt x="393" y="338"/>
                  <a:pt x="390" y="342"/>
                </a:cubicBezTo>
                <a:cubicBezTo>
                  <a:pt x="388" y="345"/>
                  <a:pt x="386" y="348"/>
                  <a:pt x="384" y="351"/>
                </a:cubicBezTo>
                <a:cubicBezTo>
                  <a:pt x="375" y="364"/>
                  <a:pt x="364" y="375"/>
                  <a:pt x="351" y="384"/>
                </a:cubicBezTo>
                <a:cubicBezTo>
                  <a:pt x="348" y="386"/>
                  <a:pt x="345" y="388"/>
                  <a:pt x="342" y="390"/>
                </a:cubicBezTo>
                <a:cubicBezTo>
                  <a:pt x="338" y="393"/>
                  <a:pt x="332" y="392"/>
                  <a:pt x="329" y="389"/>
                </a:cubicBezTo>
                <a:cubicBezTo>
                  <a:pt x="311" y="371"/>
                  <a:pt x="311" y="371"/>
                  <a:pt x="311" y="371"/>
                </a:cubicBezTo>
                <a:cubicBezTo>
                  <a:pt x="307" y="373"/>
                  <a:pt x="303" y="375"/>
                  <a:pt x="298" y="376"/>
                </a:cubicBezTo>
                <a:cubicBezTo>
                  <a:pt x="298" y="401"/>
                  <a:pt x="298" y="401"/>
                  <a:pt x="298" y="401"/>
                </a:cubicBezTo>
                <a:cubicBezTo>
                  <a:pt x="298" y="407"/>
                  <a:pt x="295" y="411"/>
                  <a:pt x="290" y="412"/>
                </a:cubicBezTo>
                <a:cubicBezTo>
                  <a:pt x="283" y="414"/>
                  <a:pt x="276" y="415"/>
                  <a:pt x="269" y="415"/>
                </a:cubicBezTo>
                <a:cubicBezTo>
                  <a:pt x="269" y="415"/>
                  <a:pt x="269" y="416"/>
                  <a:pt x="269" y="416"/>
                </a:cubicBezTo>
                <a:cubicBezTo>
                  <a:pt x="268" y="416"/>
                  <a:pt x="268" y="416"/>
                  <a:pt x="268" y="416"/>
                </a:cubicBezTo>
                <a:cubicBezTo>
                  <a:pt x="268" y="416"/>
                  <a:pt x="268" y="416"/>
                  <a:pt x="268" y="416"/>
                </a:cubicBezTo>
                <a:cubicBezTo>
                  <a:pt x="267" y="416"/>
                  <a:pt x="265" y="415"/>
                  <a:pt x="264" y="416"/>
                </a:cubicBezTo>
                <a:cubicBezTo>
                  <a:pt x="261" y="416"/>
                  <a:pt x="258" y="416"/>
                  <a:pt x="256" y="416"/>
                </a:cubicBezTo>
                <a:cubicBezTo>
                  <a:pt x="256" y="416"/>
                  <a:pt x="256" y="416"/>
                  <a:pt x="256" y="416"/>
                </a:cubicBezTo>
                <a:cubicBezTo>
                  <a:pt x="256" y="416"/>
                  <a:pt x="256" y="416"/>
                  <a:pt x="256" y="416"/>
                </a:cubicBezTo>
                <a:cubicBezTo>
                  <a:pt x="253" y="416"/>
                  <a:pt x="251" y="416"/>
                  <a:pt x="249" y="416"/>
                </a:cubicBezTo>
                <a:cubicBezTo>
                  <a:pt x="247" y="416"/>
                  <a:pt x="245" y="416"/>
                  <a:pt x="243" y="416"/>
                </a:cubicBezTo>
                <a:cubicBezTo>
                  <a:pt x="243" y="416"/>
                  <a:pt x="243" y="416"/>
                  <a:pt x="243" y="416"/>
                </a:cubicBezTo>
                <a:cubicBezTo>
                  <a:pt x="243" y="416"/>
                  <a:pt x="243" y="416"/>
                  <a:pt x="243" y="416"/>
                </a:cubicBezTo>
                <a:cubicBezTo>
                  <a:pt x="243" y="416"/>
                  <a:pt x="243" y="416"/>
                  <a:pt x="243" y="416"/>
                </a:cubicBezTo>
                <a:cubicBezTo>
                  <a:pt x="235" y="416"/>
                  <a:pt x="228" y="414"/>
                  <a:pt x="221" y="412"/>
                </a:cubicBezTo>
                <a:cubicBezTo>
                  <a:pt x="216" y="411"/>
                  <a:pt x="213" y="407"/>
                  <a:pt x="213" y="401"/>
                </a:cubicBezTo>
                <a:cubicBezTo>
                  <a:pt x="213" y="376"/>
                  <a:pt x="213" y="376"/>
                  <a:pt x="213" y="376"/>
                </a:cubicBezTo>
                <a:cubicBezTo>
                  <a:pt x="209" y="375"/>
                  <a:pt x="205" y="373"/>
                  <a:pt x="201" y="371"/>
                </a:cubicBezTo>
                <a:cubicBezTo>
                  <a:pt x="183" y="389"/>
                  <a:pt x="183" y="389"/>
                  <a:pt x="183" y="389"/>
                </a:cubicBezTo>
                <a:cubicBezTo>
                  <a:pt x="179" y="392"/>
                  <a:pt x="174" y="393"/>
                  <a:pt x="169" y="390"/>
                </a:cubicBezTo>
                <a:cubicBezTo>
                  <a:pt x="167" y="389"/>
                  <a:pt x="164" y="387"/>
                  <a:pt x="161" y="385"/>
                </a:cubicBezTo>
                <a:cubicBezTo>
                  <a:pt x="161" y="384"/>
                  <a:pt x="160" y="384"/>
                  <a:pt x="160" y="384"/>
                </a:cubicBezTo>
                <a:cubicBezTo>
                  <a:pt x="160" y="383"/>
                  <a:pt x="159" y="383"/>
                  <a:pt x="158" y="382"/>
                </a:cubicBezTo>
                <a:cubicBezTo>
                  <a:pt x="147" y="374"/>
                  <a:pt x="137" y="364"/>
                  <a:pt x="129" y="353"/>
                </a:cubicBezTo>
                <a:cubicBezTo>
                  <a:pt x="128" y="352"/>
                  <a:pt x="128" y="352"/>
                  <a:pt x="128" y="351"/>
                </a:cubicBezTo>
                <a:cubicBezTo>
                  <a:pt x="127" y="351"/>
                  <a:pt x="127" y="350"/>
                  <a:pt x="127" y="350"/>
                </a:cubicBezTo>
                <a:cubicBezTo>
                  <a:pt x="127" y="350"/>
                  <a:pt x="127" y="350"/>
                  <a:pt x="127" y="350"/>
                </a:cubicBezTo>
                <a:cubicBezTo>
                  <a:pt x="125" y="347"/>
                  <a:pt x="123" y="345"/>
                  <a:pt x="121" y="342"/>
                </a:cubicBezTo>
                <a:cubicBezTo>
                  <a:pt x="118" y="338"/>
                  <a:pt x="119" y="332"/>
                  <a:pt x="122" y="329"/>
                </a:cubicBezTo>
                <a:cubicBezTo>
                  <a:pt x="140" y="311"/>
                  <a:pt x="140" y="311"/>
                  <a:pt x="140" y="311"/>
                </a:cubicBezTo>
                <a:cubicBezTo>
                  <a:pt x="138" y="307"/>
                  <a:pt x="137" y="303"/>
                  <a:pt x="135" y="298"/>
                </a:cubicBezTo>
                <a:cubicBezTo>
                  <a:pt x="110" y="298"/>
                  <a:pt x="110" y="298"/>
                  <a:pt x="110" y="298"/>
                </a:cubicBezTo>
                <a:cubicBezTo>
                  <a:pt x="105" y="298"/>
                  <a:pt x="100" y="295"/>
                  <a:pt x="99" y="290"/>
                </a:cubicBezTo>
                <a:cubicBezTo>
                  <a:pt x="98" y="283"/>
                  <a:pt x="97" y="276"/>
                  <a:pt x="96" y="268"/>
                </a:cubicBezTo>
                <a:cubicBezTo>
                  <a:pt x="96" y="265"/>
                  <a:pt x="96" y="262"/>
                  <a:pt x="96" y="259"/>
                </a:cubicBezTo>
                <a:cubicBezTo>
                  <a:pt x="96" y="258"/>
                  <a:pt x="96" y="257"/>
                  <a:pt x="96" y="256"/>
                </a:cubicBezTo>
                <a:cubicBezTo>
                  <a:pt x="96" y="256"/>
                  <a:pt x="96" y="256"/>
                  <a:pt x="96" y="256"/>
                </a:cubicBezTo>
                <a:cubicBezTo>
                  <a:pt x="96" y="256"/>
                  <a:pt x="96" y="256"/>
                  <a:pt x="96" y="256"/>
                </a:cubicBezTo>
                <a:cubicBezTo>
                  <a:pt x="96" y="254"/>
                  <a:pt x="96" y="253"/>
                  <a:pt x="96" y="252"/>
                </a:cubicBezTo>
                <a:cubicBezTo>
                  <a:pt x="96" y="249"/>
                  <a:pt x="96" y="246"/>
                  <a:pt x="96" y="243"/>
                </a:cubicBezTo>
                <a:cubicBezTo>
                  <a:pt x="96" y="243"/>
                  <a:pt x="96" y="243"/>
                  <a:pt x="96" y="243"/>
                </a:cubicBezTo>
                <a:cubicBezTo>
                  <a:pt x="96" y="243"/>
                  <a:pt x="96" y="243"/>
                  <a:pt x="96" y="243"/>
                </a:cubicBezTo>
                <a:cubicBezTo>
                  <a:pt x="96" y="243"/>
                  <a:pt x="96" y="243"/>
                  <a:pt x="96" y="243"/>
                </a:cubicBezTo>
                <a:cubicBezTo>
                  <a:pt x="97" y="235"/>
                  <a:pt x="98" y="228"/>
                  <a:pt x="99" y="221"/>
                </a:cubicBezTo>
                <a:cubicBezTo>
                  <a:pt x="100" y="216"/>
                  <a:pt x="105" y="213"/>
                  <a:pt x="110" y="213"/>
                </a:cubicBezTo>
                <a:cubicBezTo>
                  <a:pt x="135" y="213"/>
                  <a:pt x="135" y="213"/>
                  <a:pt x="135" y="213"/>
                </a:cubicBezTo>
                <a:cubicBezTo>
                  <a:pt x="137" y="209"/>
                  <a:pt x="138" y="205"/>
                  <a:pt x="140" y="201"/>
                </a:cubicBezTo>
                <a:cubicBezTo>
                  <a:pt x="122" y="183"/>
                  <a:pt x="122" y="183"/>
                  <a:pt x="122" y="183"/>
                </a:cubicBezTo>
                <a:cubicBezTo>
                  <a:pt x="119" y="179"/>
                  <a:pt x="118" y="174"/>
                  <a:pt x="121" y="169"/>
                </a:cubicBezTo>
                <a:cubicBezTo>
                  <a:pt x="123" y="166"/>
                  <a:pt x="125" y="163"/>
                  <a:pt x="128" y="160"/>
                </a:cubicBezTo>
                <a:cubicBezTo>
                  <a:pt x="137" y="148"/>
                  <a:pt x="148" y="137"/>
                  <a:pt x="160" y="128"/>
                </a:cubicBezTo>
                <a:cubicBezTo>
                  <a:pt x="163" y="125"/>
                  <a:pt x="166" y="123"/>
                  <a:pt x="169" y="121"/>
                </a:cubicBezTo>
                <a:cubicBezTo>
                  <a:pt x="174" y="118"/>
                  <a:pt x="179" y="119"/>
                  <a:pt x="183" y="122"/>
                </a:cubicBezTo>
                <a:cubicBezTo>
                  <a:pt x="201" y="140"/>
                  <a:pt x="201" y="140"/>
                  <a:pt x="201" y="140"/>
                </a:cubicBezTo>
                <a:cubicBezTo>
                  <a:pt x="205" y="138"/>
                  <a:pt x="209" y="137"/>
                  <a:pt x="213" y="135"/>
                </a:cubicBezTo>
                <a:cubicBezTo>
                  <a:pt x="213" y="110"/>
                  <a:pt x="213" y="110"/>
                  <a:pt x="213" y="110"/>
                </a:cubicBezTo>
                <a:cubicBezTo>
                  <a:pt x="213" y="105"/>
                  <a:pt x="216" y="100"/>
                  <a:pt x="221" y="99"/>
                </a:cubicBezTo>
                <a:cubicBezTo>
                  <a:pt x="228" y="98"/>
                  <a:pt x="236" y="97"/>
                  <a:pt x="243" y="96"/>
                </a:cubicBezTo>
                <a:cubicBezTo>
                  <a:pt x="251" y="96"/>
                  <a:pt x="260" y="96"/>
                  <a:pt x="268" y="96"/>
                </a:cubicBezTo>
                <a:cubicBezTo>
                  <a:pt x="276" y="97"/>
                  <a:pt x="283" y="98"/>
                  <a:pt x="290" y="99"/>
                </a:cubicBezTo>
                <a:cubicBezTo>
                  <a:pt x="295" y="100"/>
                  <a:pt x="298" y="105"/>
                  <a:pt x="298" y="110"/>
                </a:cubicBezTo>
                <a:cubicBezTo>
                  <a:pt x="298" y="135"/>
                  <a:pt x="298" y="135"/>
                  <a:pt x="298" y="135"/>
                </a:cubicBezTo>
                <a:cubicBezTo>
                  <a:pt x="303" y="137"/>
                  <a:pt x="307" y="138"/>
                  <a:pt x="311" y="140"/>
                </a:cubicBezTo>
                <a:cubicBezTo>
                  <a:pt x="329" y="122"/>
                  <a:pt x="329" y="122"/>
                  <a:pt x="329" y="122"/>
                </a:cubicBezTo>
                <a:cubicBezTo>
                  <a:pt x="332" y="119"/>
                  <a:pt x="338" y="118"/>
                  <a:pt x="342" y="121"/>
                </a:cubicBezTo>
                <a:cubicBezTo>
                  <a:pt x="345" y="123"/>
                  <a:pt x="347" y="125"/>
                  <a:pt x="350" y="127"/>
                </a:cubicBezTo>
                <a:cubicBezTo>
                  <a:pt x="350" y="127"/>
                  <a:pt x="351" y="127"/>
                  <a:pt x="351" y="128"/>
                </a:cubicBezTo>
                <a:cubicBezTo>
                  <a:pt x="352" y="128"/>
                  <a:pt x="353" y="129"/>
                  <a:pt x="353" y="129"/>
                </a:cubicBezTo>
                <a:cubicBezTo>
                  <a:pt x="364" y="137"/>
                  <a:pt x="374" y="147"/>
                  <a:pt x="383" y="159"/>
                </a:cubicBezTo>
                <a:cubicBezTo>
                  <a:pt x="383" y="159"/>
                  <a:pt x="383" y="159"/>
                  <a:pt x="384" y="160"/>
                </a:cubicBezTo>
                <a:cubicBezTo>
                  <a:pt x="384" y="160"/>
                  <a:pt x="384" y="161"/>
                  <a:pt x="385" y="161"/>
                </a:cubicBezTo>
                <a:cubicBezTo>
                  <a:pt x="385" y="162"/>
                  <a:pt x="385" y="162"/>
                  <a:pt x="385" y="162"/>
                </a:cubicBezTo>
                <a:cubicBezTo>
                  <a:pt x="387" y="164"/>
                  <a:pt x="389" y="167"/>
                  <a:pt x="390" y="169"/>
                </a:cubicBezTo>
                <a:cubicBezTo>
                  <a:pt x="393" y="174"/>
                  <a:pt x="392" y="179"/>
                  <a:pt x="389" y="183"/>
                </a:cubicBezTo>
                <a:cubicBezTo>
                  <a:pt x="371" y="201"/>
                  <a:pt x="371" y="201"/>
                  <a:pt x="371" y="201"/>
                </a:cubicBezTo>
                <a:cubicBezTo>
                  <a:pt x="373" y="205"/>
                  <a:pt x="375" y="209"/>
                  <a:pt x="376" y="213"/>
                </a:cubicBezTo>
                <a:cubicBezTo>
                  <a:pt x="401" y="213"/>
                  <a:pt x="401" y="213"/>
                  <a:pt x="401" y="213"/>
                </a:cubicBezTo>
                <a:cubicBezTo>
                  <a:pt x="406" y="213"/>
                  <a:pt x="411" y="216"/>
                  <a:pt x="412" y="221"/>
                </a:cubicBezTo>
                <a:cubicBezTo>
                  <a:pt x="414" y="228"/>
                  <a:pt x="414" y="235"/>
                  <a:pt x="416" y="243"/>
                </a:cubicBezTo>
                <a:cubicBezTo>
                  <a:pt x="416" y="243"/>
                  <a:pt x="416" y="243"/>
                  <a:pt x="416" y="243"/>
                </a:cubicBezTo>
                <a:cubicBezTo>
                  <a:pt x="416" y="247"/>
                  <a:pt x="416" y="251"/>
                  <a:pt x="416" y="256"/>
                </a:cubicBezTo>
                <a:cubicBezTo>
                  <a:pt x="416" y="260"/>
                  <a:pt x="415" y="264"/>
                  <a:pt x="415" y="268"/>
                </a:cubicBezTo>
                <a:close/>
              </a:path>
            </a:pathLst>
          </a:custGeom>
          <a:solidFill>
            <a:schemeClr val="tx2"/>
          </a:solidFill>
          <a:ln>
            <a:solidFill>
              <a:schemeClr val="accent1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1D7E04B-792C-4B38-B7E1-88375D3DBDEA}"/>
              </a:ext>
            </a:extLst>
          </p:cNvPr>
          <p:cNvSpPr txBox="1"/>
          <p:nvPr/>
        </p:nvSpPr>
        <p:spPr>
          <a:xfrm>
            <a:off x="1376164" y="1460933"/>
            <a:ext cx="10137376" cy="327571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marL="342900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MCPs must allow the member to continue with out-of-network providers for 3 months post carve-in. </a:t>
            </a:r>
            <a:endParaRPr lang="en-US" sz="2000" b="1" dirty="0">
              <a:solidFill>
                <a:srgbClr val="313131"/>
              </a:solidFill>
            </a:endParaRPr>
          </a:p>
          <a:p>
            <a:pPr marL="342900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13131"/>
                </a:solidFill>
              </a:rPr>
              <a:t>To ensure continuity of care, MCPs will:</a:t>
            </a:r>
          </a:p>
          <a:p>
            <a:pPr marL="800100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13131"/>
                </a:solidFill>
              </a:rPr>
              <a:t>Work with </a:t>
            </a:r>
            <a:r>
              <a:rPr lang="en-US" sz="2000" dirty="0"/>
              <a:t>the service provider to add the provider to their network;</a:t>
            </a:r>
          </a:p>
          <a:p>
            <a:pPr marL="800100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Implement a single case agreement with the provider; and/or</a:t>
            </a:r>
          </a:p>
          <a:p>
            <a:pPr marL="800100" lvl="1" indent="-3429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2000" dirty="0"/>
              <a:t>Assist the member in finding a provider currently in the MCP’s network.</a:t>
            </a:r>
          </a:p>
        </p:txBody>
      </p:sp>
    </p:spTree>
    <p:extLst>
      <p:ext uri="{BB962C8B-B14F-4D97-AF65-F5344CB8AC3E}">
        <p14:creationId xmlns:p14="http://schemas.microsoft.com/office/powerpoint/2010/main" val="412324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9EDB0E-5E68-4A56-B9C2-43284D687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A2EF-986C-4D8D-A69A-382ED2CD6A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ounded Rectangle 12">
            <a:extLst>
              <a:ext uri="{FF2B5EF4-FFF2-40B4-BE49-F238E27FC236}">
                <a16:creationId xmlns:a16="http://schemas.microsoft.com/office/drawing/2014/main" id="{9AC17822-2444-4FC3-A5C3-FDED81FD28D3}"/>
              </a:ext>
            </a:extLst>
          </p:cNvPr>
          <p:cNvSpPr/>
          <p:nvPr/>
        </p:nvSpPr>
        <p:spPr>
          <a:xfrm>
            <a:off x="340360" y="238466"/>
            <a:ext cx="11511280" cy="482597"/>
          </a:xfrm>
          <a:prstGeom prst="roundRect">
            <a:avLst/>
          </a:prstGeom>
          <a:solidFill>
            <a:srgbClr val="4454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white"/>
                </a:solidFill>
              </a:rPr>
              <a:t>OAHP – Credentialing and Contracting – Provider Panel Requirements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636A320-C004-4FF8-B631-F85B1F3CD31A}"/>
              </a:ext>
            </a:extLst>
          </p:cNvPr>
          <p:cNvGrpSpPr/>
          <p:nvPr/>
        </p:nvGrpSpPr>
        <p:grpSpPr>
          <a:xfrm>
            <a:off x="1465011" y="948245"/>
            <a:ext cx="10137376" cy="2020917"/>
            <a:chOff x="3050857" y="5339616"/>
            <a:chExt cx="7172095" cy="2020917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523E386-9472-47D6-AE12-DA2CD17E7B66}"/>
                </a:ext>
              </a:extLst>
            </p:cNvPr>
            <p:cNvSpPr txBox="1"/>
            <p:nvPr/>
          </p:nvSpPr>
          <p:spPr>
            <a:xfrm>
              <a:off x="3050857" y="5339616"/>
              <a:ext cx="4829810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Bef>
                  <a:spcPts val="600"/>
                </a:spcBef>
                <a:buSzPct val="100000"/>
              </a:pPr>
              <a:r>
                <a:rPr lang="en-US" sz="2400" b="1" dirty="0">
                  <a:solidFill>
                    <a:srgbClr val="313131"/>
                  </a:solidFill>
                </a:rPr>
                <a:t>Credentialing and Contracting 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4767ABC-88B7-4C1B-B3BA-CF11597D0532}"/>
                </a:ext>
              </a:extLst>
            </p:cNvPr>
            <p:cNvSpPr txBox="1"/>
            <p:nvPr/>
          </p:nvSpPr>
          <p:spPr>
            <a:xfrm>
              <a:off x="3050857" y="5860463"/>
              <a:ext cx="7172095" cy="150007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noAutofit/>
            </a:bodyPr>
            <a:lstStyle/>
            <a:p>
              <a:pPr marL="203200" indent="-203200">
                <a:spcBef>
                  <a:spcPts val="600"/>
                </a:spcBef>
                <a:buSzPct val="100000"/>
                <a:buFont typeface="Arial"/>
                <a:buChar char="•"/>
              </a:pPr>
              <a:r>
                <a:rPr lang="en-US" sz="2000" dirty="0"/>
                <a:t>The MCP contracting process can take up to 90 days. In instances when a contract is not established prior to July 1, 2018, transition of care requirements are in place for 3 months.</a:t>
              </a:r>
            </a:p>
            <a:p>
              <a:pPr marL="203200" indent="-203200">
                <a:spcBef>
                  <a:spcPts val="600"/>
                </a:spcBef>
                <a:buSzPct val="100000"/>
                <a:buFont typeface="Arial"/>
                <a:buChar char="•"/>
              </a:pPr>
              <a:r>
                <a:rPr lang="en-US" sz="2000" dirty="0"/>
                <a:t>The plan may execute a single case agreement with the provider or the plan can suggest in-network providers.</a:t>
              </a:r>
            </a:p>
          </p:txBody>
        </p:sp>
      </p:grpSp>
      <p:sp>
        <p:nvSpPr>
          <p:cNvPr id="10" name="Freeform 26">
            <a:extLst>
              <a:ext uri="{FF2B5EF4-FFF2-40B4-BE49-F238E27FC236}">
                <a16:creationId xmlns:a16="http://schemas.microsoft.com/office/drawing/2014/main" id="{2CAE1037-4CB1-45AC-B44A-83B0A7223954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31945" y="950475"/>
            <a:ext cx="565783" cy="565783"/>
          </a:xfrm>
          <a:custGeom>
            <a:avLst/>
            <a:gdLst>
              <a:gd name="T0" fmla="*/ 358 w 512"/>
              <a:gd name="T1" fmla="*/ 227 h 512"/>
              <a:gd name="T2" fmla="*/ 367 w 512"/>
              <a:gd name="T3" fmla="*/ 174 h 512"/>
              <a:gd name="T4" fmla="*/ 366 w 512"/>
              <a:gd name="T5" fmla="*/ 172 h 512"/>
              <a:gd name="T6" fmla="*/ 338 w 512"/>
              <a:gd name="T7" fmla="*/ 145 h 512"/>
              <a:gd name="T8" fmla="*/ 308 w 512"/>
              <a:gd name="T9" fmla="*/ 163 h 512"/>
              <a:gd name="T10" fmla="*/ 277 w 512"/>
              <a:gd name="T11" fmla="*/ 119 h 512"/>
              <a:gd name="T12" fmla="*/ 234 w 512"/>
              <a:gd name="T13" fmla="*/ 119 h 512"/>
              <a:gd name="T14" fmla="*/ 204 w 512"/>
              <a:gd name="T15" fmla="*/ 163 h 512"/>
              <a:gd name="T16" fmla="*/ 173 w 512"/>
              <a:gd name="T17" fmla="*/ 145 h 512"/>
              <a:gd name="T18" fmla="*/ 161 w 512"/>
              <a:gd name="T19" fmla="*/ 191 h 512"/>
              <a:gd name="T20" fmla="*/ 143 w 512"/>
              <a:gd name="T21" fmla="*/ 234 h 512"/>
              <a:gd name="T22" fmla="*/ 117 w 512"/>
              <a:gd name="T23" fmla="*/ 256 h 512"/>
              <a:gd name="T24" fmla="*/ 143 w 512"/>
              <a:gd name="T25" fmla="*/ 277 h 512"/>
              <a:gd name="T26" fmla="*/ 161 w 512"/>
              <a:gd name="T27" fmla="*/ 320 h 512"/>
              <a:gd name="T28" fmla="*/ 145 w 512"/>
              <a:gd name="T29" fmla="*/ 339 h 512"/>
              <a:gd name="T30" fmla="*/ 172 w 512"/>
              <a:gd name="T31" fmla="*/ 366 h 512"/>
              <a:gd name="T32" fmla="*/ 191 w 512"/>
              <a:gd name="T33" fmla="*/ 351 h 512"/>
              <a:gd name="T34" fmla="*/ 234 w 512"/>
              <a:gd name="T35" fmla="*/ 368 h 512"/>
              <a:gd name="T36" fmla="*/ 245 w 512"/>
              <a:gd name="T37" fmla="*/ 394 h 512"/>
              <a:gd name="T38" fmla="*/ 267 w 512"/>
              <a:gd name="T39" fmla="*/ 394 h 512"/>
              <a:gd name="T40" fmla="*/ 285 w 512"/>
              <a:gd name="T41" fmla="*/ 358 h 512"/>
              <a:gd name="T42" fmla="*/ 337 w 512"/>
              <a:gd name="T43" fmla="*/ 368 h 512"/>
              <a:gd name="T44" fmla="*/ 368 w 512"/>
              <a:gd name="T45" fmla="*/ 337 h 512"/>
              <a:gd name="T46" fmla="*/ 358 w 512"/>
              <a:gd name="T47" fmla="*/ 285 h 512"/>
              <a:gd name="T48" fmla="*/ 394 w 512"/>
              <a:gd name="T49" fmla="*/ 267 h 512"/>
              <a:gd name="T50" fmla="*/ 393 w 512"/>
              <a:gd name="T51" fmla="*/ 234 h 512"/>
              <a:gd name="T52" fmla="*/ 256 w 512"/>
              <a:gd name="T53" fmla="*/ 192 h 512"/>
              <a:gd name="T54" fmla="*/ 298 w 512"/>
              <a:gd name="T55" fmla="*/ 256 h 512"/>
              <a:gd name="T56" fmla="*/ 256 w 512"/>
              <a:gd name="T57" fmla="*/ 213 h 512"/>
              <a:gd name="T58" fmla="*/ 0 w 512"/>
              <a:gd name="T59" fmla="*/ 256 h 512"/>
              <a:gd name="T60" fmla="*/ 256 w 512"/>
              <a:gd name="T61" fmla="*/ 0 h 512"/>
              <a:gd name="T62" fmla="*/ 401 w 512"/>
              <a:gd name="T63" fmla="*/ 298 h 512"/>
              <a:gd name="T64" fmla="*/ 389 w 512"/>
              <a:gd name="T65" fmla="*/ 329 h 512"/>
              <a:gd name="T66" fmla="*/ 351 w 512"/>
              <a:gd name="T67" fmla="*/ 384 h 512"/>
              <a:gd name="T68" fmla="*/ 311 w 512"/>
              <a:gd name="T69" fmla="*/ 371 h 512"/>
              <a:gd name="T70" fmla="*/ 290 w 512"/>
              <a:gd name="T71" fmla="*/ 412 h 512"/>
              <a:gd name="T72" fmla="*/ 268 w 512"/>
              <a:gd name="T73" fmla="*/ 416 h 512"/>
              <a:gd name="T74" fmla="*/ 256 w 512"/>
              <a:gd name="T75" fmla="*/ 416 h 512"/>
              <a:gd name="T76" fmla="*/ 249 w 512"/>
              <a:gd name="T77" fmla="*/ 416 h 512"/>
              <a:gd name="T78" fmla="*/ 243 w 512"/>
              <a:gd name="T79" fmla="*/ 416 h 512"/>
              <a:gd name="T80" fmla="*/ 213 w 512"/>
              <a:gd name="T81" fmla="*/ 401 h 512"/>
              <a:gd name="T82" fmla="*/ 183 w 512"/>
              <a:gd name="T83" fmla="*/ 389 h 512"/>
              <a:gd name="T84" fmla="*/ 160 w 512"/>
              <a:gd name="T85" fmla="*/ 384 h 512"/>
              <a:gd name="T86" fmla="*/ 128 w 512"/>
              <a:gd name="T87" fmla="*/ 351 h 512"/>
              <a:gd name="T88" fmla="*/ 121 w 512"/>
              <a:gd name="T89" fmla="*/ 342 h 512"/>
              <a:gd name="T90" fmla="*/ 135 w 512"/>
              <a:gd name="T91" fmla="*/ 298 h 512"/>
              <a:gd name="T92" fmla="*/ 96 w 512"/>
              <a:gd name="T93" fmla="*/ 268 h 512"/>
              <a:gd name="T94" fmla="*/ 96 w 512"/>
              <a:gd name="T95" fmla="*/ 256 h 512"/>
              <a:gd name="T96" fmla="*/ 96 w 512"/>
              <a:gd name="T97" fmla="*/ 243 h 512"/>
              <a:gd name="T98" fmla="*/ 96 w 512"/>
              <a:gd name="T99" fmla="*/ 243 h 512"/>
              <a:gd name="T100" fmla="*/ 135 w 512"/>
              <a:gd name="T101" fmla="*/ 213 h 512"/>
              <a:gd name="T102" fmla="*/ 121 w 512"/>
              <a:gd name="T103" fmla="*/ 169 h 512"/>
              <a:gd name="T104" fmla="*/ 169 w 512"/>
              <a:gd name="T105" fmla="*/ 121 h 512"/>
              <a:gd name="T106" fmla="*/ 213 w 512"/>
              <a:gd name="T107" fmla="*/ 135 h 512"/>
              <a:gd name="T108" fmla="*/ 243 w 512"/>
              <a:gd name="T109" fmla="*/ 96 h 512"/>
              <a:gd name="T110" fmla="*/ 298 w 512"/>
              <a:gd name="T111" fmla="*/ 110 h 512"/>
              <a:gd name="T112" fmla="*/ 329 w 512"/>
              <a:gd name="T113" fmla="*/ 122 h 512"/>
              <a:gd name="T114" fmla="*/ 351 w 512"/>
              <a:gd name="T115" fmla="*/ 128 h 512"/>
              <a:gd name="T116" fmla="*/ 384 w 512"/>
              <a:gd name="T117" fmla="*/ 160 h 512"/>
              <a:gd name="T118" fmla="*/ 390 w 512"/>
              <a:gd name="T119" fmla="*/ 169 h 512"/>
              <a:gd name="T120" fmla="*/ 376 w 512"/>
              <a:gd name="T121" fmla="*/ 213 h 512"/>
              <a:gd name="T122" fmla="*/ 416 w 512"/>
              <a:gd name="T123" fmla="*/ 243 h 512"/>
              <a:gd name="T124" fmla="*/ 415 w 512"/>
              <a:gd name="T125" fmla="*/ 268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12" h="512">
                <a:moveTo>
                  <a:pt x="393" y="234"/>
                </a:moveTo>
                <a:cubicBezTo>
                  <a:pt x="368" y="234"/>
                  <a:pt x="368" y="234"/>
                  <a:pt x="368" y="234"/>
                </a:cubicBezTo>
                <a:cubicBezTo>
                  <a:pt x="364" y="234"/>
                  <a:pt x="359" y="231"/>
                  <a:pt x="358" y="227"/>
                </a:cubicBezTo>
                <a:cubicBezTo>
                  <a:pt x="356" y="219"/>
                  <a:pt x="353" y="211"/>
                  <a:pt x="349" y="204"/>
                </a:cubicBezTo>
                <a:cubicBezTo>
                  <a:pt x="346" y="200"/>
                  <a:pt x="347" y="194"/>
                  <a:pt x="351" y="191"/>
                </a:cubicBezTo>
                <a:cubicBezTo>
                  <a:pt x="367" y="174"/>
                  <a:pt x="367" y="174"/>
                  <a:pt x="367" y="174"/>
                </a:cubicBezTo>
                <a:cubicBezTo>
                  <a:pt x="366" y="173"/>
                  <a:pt x="366" y="173"/>
                  <a:pt x="366" y="173"/>
                </a:cubicBezTo>
                <a:cubicBezTo>
                  <a:pt x="366" y="173"/>
                  <a:pt x="366" y="172"/>
                  <a:pt x="366" y="172"/>
                </a:cubicBezTo>
                <a:cubicBezTo>
                  <a:pt x="366" y="172"/>
                  <a:pt x="366" y="172"/>
                  <a:pt x="366" y="172"/>
                </a:cubicBezTo>
                <a:cubicBezTo>
                  <a:pt x="358" y="162"/>
                  <a:pt x="349" y="153"/>
                  <a:pt x="340" y="146"/>
                </a:cubicBezTo>
                <a:cubicBezTo>
                  <a:pt x="340" y="146"/>
                  <a:pt x="340" y="146"/>
                  <a:pt x="339" y="145"/>
                </a:cubicBezTo>
                <a:cubicBezTo>
                  <a:pt x="339" y="145"/>
                  <a:pt x="339" y="145"/>
                  <a:pt x="338" y="145"/>
                </a:cubicBezTo>
                <a:cubicBezTo>
                  <a:pt x="337" y="144"/>
                  <a:pt x="337" y="144"/>
                  <a:pt x="337" y="144"/>
                </a:cubicBezTo>
                <a:cubicBezTo>
                  <a:pt x="320" y="161"/>
                  <a:pt x="320" y="161"/>
                  <a:pt x="320" y="161"/>
                </a:cubicBezTo>
                <a:cubicBezTo>
                  <a:pt x="317" y="164"/>
                  <a:pt x="312" y="165"/>
                  <a:pt x="308" y="163"/>
                </a:cubicBezTo>
                <a:cubicBezTo>
                  <a:pt x="300" y="159"/>
                  <a:pt x="293" y="155"/>
                  <a:pt x="285" y="153"/>
                </a:cubicBezTo>
                <a:cubicBezTo>
                  <a:pt x="280" y="152"/>
                  <a:pt x="277" y="148"/>
                  <a:pt x="277" y="143"/>
                </a:cubicBezTo>
                <a:cubicBezTo>
                  <a:pt x="277" y="119"/>
                  <a:pt x="277" y="119"/>
                  <a:pt x="277" y="119"/>
                </a:cubicBezTo>
                <a:cubicBezTo>
                  <a:pt x="274" y="118"/>
                  <a:pt x="270" y="118"/>
                  <a:pt x="267" y="118"/>
                </a:cubicBezTo>
                <a:cubicBezTo>
                  <a:pt x="259" y="117"/>
                  <a:pt x="252" y="117"/>
                  <a:pt x="245" y="118"/>
                </a:cubicBezTo>
                <a:cubicBezTo>
                  <a:pt x="241" y="118"/>
                  <a:pt x="238" y="118"/>
                  <a:pt x="234" y="119"/>
                </a:cubicBezTo>
                <a:cubicBezTo>
                  <a:pt x="234" y="143"/>
                  <a:pt x="234" y="143"/>
                  <a:pt x="234" y="143"/>
                </a:cubicBezTo>
                <a:cubicBezTo>
                  <a:pt x="234" y="148"/>
                  <a:pt x="231" y="152"/>
                  <a:pt x="227" y="153"/>
                </a:cubicBezTo>
                <a:cubicBezTo>
                  <a:pt x="219" y="155"/>
                  <a:pt x="211" y="159"/>
                  <a:pt x="204" y="163"/>
                </a:cubicBezTo>
                <a:cubicBezTo>
                  <a:pt x="200" y="165"/>
                  <a:pt x="194" y="164"/>
                  <a:pt x="191" y="161"/>
                </a:cubicBezTo>
                <a:cubicBezTo>
                  <a:pt x="174" y="144"/>
                  <a:pt x="174" y="144"/>
                  <a:pt x="174" y="144"/>
                </a:cubicBezTo>
                <a:cubicBezTo>
                  <a:pt x="174" y="144"/>
                  <a:pt x="173" y="144"/>
                  <a:pt x="173" y="145"/>
                </a:cubicBezTo>
                <a:cubicBezTo>
                  <a:pt x="162" y="153"/>
                  <a:pt x="153" y="162"/>
                  <a:pt x="145" y="173"/>
                </a:cubicBezTo>
                <a:cubicBezTo>
                  <a:pt x="144" y="173"/>
                  <a:pt x="144" y="174"/>
                  <a:pt x="144" y="174"/>
                </a:cubicBezTo>
                <a:cubicBezTo>
                  <a:pt x="161" y="191"/>
                  <a:pt x="161" y="191"/>
                  <a:pt x="161" y="191"/>
                </a:cubicBezTo>
                <a:cubicBezTo>
                  <a:pt x="164" y="194"/>
                  <a:pt x="165" y="200"/>
                  <a:pt x="163" y="204"/>
                </a:cubicBezTo>
                <a:cubicBezTo>
                  <a:pt x="159" y="211"/>
                  <a:pt x="155" y="219"/>
                  <a:pt x="153" y="227"/>
                </a:cubicBezTo>
                <a:cubicBezTo>
                  <a:pt x="152" y="231"/>
                  <a:pt x="148" y="234"/>
                  <a:pt x="143" y="234"/>
                </a:cubicBezTo>
                <a:cubicBezTo>
                  <a:pt x="119" y="234"/>
                  <a:pt x="119" y="234"/>
                  <a:pt x="119" y="234"/>
                </a:cubicBezTo>
                <a:cubicBezTo>
                  <a:pt x="118" y="238"/>
                  <a:pt x="118" y="241"/>
                  <a:pt x="118" y="245"/>
                </a:cubicBezTo>
                <a:cubicBezTo>
                  <a:pt x="117" y="248"/>
                  <a:pt x="117" y="252"/>
                  <a:pt x="117" y="256"/>
                </a:cubicBezTo>
                <a:cubicBezTo>
                  <a:pt x="117" y="259"/>
                  <a:pt x="117" y="263"/>
                  <a:pt x="118" y="267"/>
                </a:cubicBezTo>
                <a:cubicBezTo>
                  <a:pt x="118" y="270"/>
                  <a:pt x="118" y="274"/>
                  <a:pt x="119" y="277"/>
                </a:cubicBezTo>
                <a:cubicBezTo>
                  <a:pt x="143" y="277"/>
                  <a:pt x="143" y="277"/>
                  <a:pt x="143" y="277"/>
                </a:cubicBezTo>
                <a:cubicBezTo>
                  <a:pt x="148" y="277"/>
                  <a:pt x="152" y="280"/>
                  <a:pt x="153" y="285"/>
                </a:cubicBezTo>
                <a:cubicBezTo>
                  <a:pt x="155" y="293"/>
                  <a:pt x="159" y="300"/>
                  <a:pt x="163" y="308"/>
                </a:cubicBezTo>
                <a:cubicBezTo>
                  <a:pt x="165" y="312"/>
                  <a:pt x="164" y="317"/>
                  <a:pt x="161" y="320"/>
                </a:cubicBezTo>
                <a:cubicBezTo>
                  <a:pt x="144" y="337"/>
                  <a:pt x="144" y="337"/>
                  <a:pt x="144" y="337"/>
                </a:cubicBezTo>
                <a:cubicBezTo>
                  <a:pt x="145" y="338"/>
                  <a:pt x="145" y="338"/>
                  <a:pt x="145" y="338"/>
                </a:cubicBezTo>
                <a:cubicBezTo>
                  <a:pt x="145" y="339"/>
                  <a:pt x="145" y="339"/>
                  <a:pt x="145" y="339"/>
                </a:cubicBezTo>
                <a:cubicBezTo>
                  <a:pt x="145" y="339"/>
                  <a:pt x="146" y="340"/>
                  <a:pt x="146" y="340"/>
                </a:cubicBezTo>
                <a:cubicBezTo>
                  <a:pt x="153" y="349"/>
                  <a:pt x="162" y="358"/>
                  <a:pt x="172" y="366"/>
                </a:cubicBezTo>
                <a:cubicBezTo>
                  <a:pt x="172" y="366"/>
                  <a:pt x="172" y="366"/>
                  <a:pt x="172" y="366"/>
                </a:cubicBezTo>
                <a:cubicBezTo>
                  <a:pt x="172" y="366"/>
                  <a:pt x="173" y="366"/>
                  <a:pt x="173" y="367"/>
                </a:cubicBezTo>
                <a:cubicBezTo>
                  <a:pt x="174" y="367"/>
                  <a:pt x="174" y="367"/>
                  <a:pt x="174" y="367"/>
                </a:cubicBezTo>
                <a:cubicBezTo>
                  <a:pt x="191" y="351"/>
                  <a:pt x="191" y="351"/>
                  <a:pt x="191" y="351"/>
                </a:cubicBezTo>
                <a:cubicBezTo>
                  <a:pt x="194" y="347"/>
                  <a:pt x="200" y="346"/>
                  <a:pt x="204" y="349"/>
                </a:cubicBezTo>
                <a:cubicBezTo>
                  <a:pt x="211" y="353"/>
                  <a:pt x="219" y="356"/>
                  <a:pt x="227" y="358"/>
                </a:cubicBezTo>
                <a:cubicBezTo>
                  <a:pt x="231" y="359"/>
                  <a:pt x="234" y="364"/>
                  <a:pt x="234" y="368"/>
                </a:cubicBezTo>
                <a:cubicBezTo>
                  <a:pt x="234" y="393"/>
                  <a:pt x="234" y="393"/>
                  <a:pt x="234" y="393"/>
                </a:cubicBezTo>
                <a:cubicBezTo>
                  <a:pt x="238" y="393"/>
                  <a:pt x="241" y="394"/>
                  <a:pt x="245" y="394"/>
                </a:cubicBezTo>
                <a:cubicBezTo>
                  <a:pt x="245" y="394"/>
                  <a:pt x="245" y="394"/>
                  <a:pt x="245" y="394"/>
                </a:cubicBezTo>
                <a:cubicBezTo>
                  <a:pt x="245" y="394"/>
                  <a:pt x="245" y="394"/>
                  <a:pt x="245" y="394"/>
                </a:cubicBezTo>
                <a:cubicBezTo>
                  <a:pt x="245" y="394"/>
                  <a:pt x="245" y="394"/>
                  <a:pt x="245" y="394"/>
                </a:cubicBezTo>
                <a:cubicBezTo>
                  <a:pt x="252" y="394"/>
                  <a:pt x="259" y="395"/>
                  <a:pt x="267" y="394"/>
                </a:cubicBezTo>
                <a:cubicBezTo>
                  <a:pt x="270" y="394"/>
                  <a:pt x="274" y="393"/>
                  <a:pt x="277" y="393"/>
                </a:cubicBezTo>
                <a:cubicBezTo>
                  <a:pt x="277" y="368"/>
                  <a:pt x="277" y="368"/>
                  <a:pt x="277" y="368"/>
                </a:cubicBezTo>
                <a:cubicBezTo>
                  <a:pt x="277" y="364"/>
                  <a:pt x="280" y="359"/>
                  <a:pt x="285" y="358"/>
                </a:cubicBezTo>
                <a:cubicBezTo>
                  <a:pt x="293" y="356"/>
                  <a:pt x="300" y="353"/>
                  <a:pt x="308" y="349"/>
                </a:cubicBezTo>
                <a:cubicBezTo>
                  <a:pt x="312" y="346"/>
                  <a:pt x="317" y="347"/>
                  <a:pt x="320" y="351"/>
                </a:cubicBezTo>
                <a:cubicBezTo>
                  <a:pt x="337" y="368"/>
                  <a:pt x="337" y="368"/>
                  <a:pt x="337" y="368"/>
                </a:cubicBezTo>
                <a:cubicBezTo>
                  <a:pt x="338" y="367"/>
                  <a:pt x="338" y="367"/>
                  <a:pt x="339" y="367"/>
                </a:cubicBezTo>
                <a:cubicBezTo>
                  <a:pt x="349" y="359"/>
                  <a:pt x="359" y="349"/>
                  <a:pt x="367" y="339"/>
                </a:cubicBezTo>
                <a:cubicBezTo>
                  <a:pt x="367" y="338"/>
                  <a:pt x="367" y="338"/>
                  <a:pt x="368" y="337"/>
                </a:cubicBezTo>
                <a:cubicBezTo>
                  <a:pt x="351" y="320"/>
                  <a:pt x="351" y="320"/>
                  <a:pt x="351" y="320"/>
                </a:cubicBezTo>
                <a:cubicBezTo>
                  <a:pt x="347" y="317"/>
                  <a:pt x="346" y="312"/>
                  <a:pt x="349" y="308"/>
                </a:cubicBezTo>
                <a:cubicBezTo>
                  <a:pt x="353" y="300"/>
                  <a:pt x="356" y="293"/>
                  <a:pt x="358" y="285"/>
                </a:cubicBezTo>
                <a:cubicBezTo>
                  <a:pt x="359" y="280"/>
                  <a:pt x="364" y="277"/>
                  <a:pt x="368" y="277"/>
                </a:cubicBezTo>
                <a:cubicBezTo>
                  <a:pt x="393" y="277"/>
                  <a:pt x="393" y="277"/>
                  <a:pt x="393" y="277"/>
                </a:cubicBezTo>
                <a:cubicBezTo>
                  <a:pt x="393" y="274"/>
                  <a:pt x="393" y="270"/>
                  <a:pt x="394" y="267"/>
                </a:cubicBezTo>
                <a:cubicBezTo>
                  <a:pt x="394" y="263"/>
                  <a:pt x="394" y="259"/>
                  <a:pt x="394" y="256"/>
                </a:cubicBezTo>
                <a:cubicBezTo>
                  <a:pt x="394" y="252"/>
                  <a:pt x="394" y="248"/>
                  <a:pt x="394" y="245"/>
                </a:cubicBezTo>
                <a:cubicBezTo>
                  <a:pt x="393" y="241"/>
                  <a:pt x="393" y="238"/>
                  <a:pt x="393" y="234"/>
                </a:cubicBezTo>
                <a:close/>
                <a:moveTo>
                  <a:pt x="256" y="320"/>
                </a:moveTo>
                <a:cubicBezTo>
                  <a:pt x="220" y="320"/>
                  <a:pt x="192" y="291"/>
                  <a:pt x="192" y="256"/>
                </a:cubicBezTo>
                <a:cubicBezTo>
                  <a:pt x="192" y="220"/>
                  <a:pt x="220" y="192"/>
                  <a:pt x="256" y="192"/>
                </a:cubicBezTo>
                <a:cubicBezTo>
                  <a:pt x="291" y="192"/>
                  <a:pt x="320" y="220"/>
                  <a:pt x="320" y="256"/>
                </a:cubicBezTo>
                <a:cubicBezTo>
                  <a:pt x="320" y="291"/>
                  <a:pt x="291" y="320"/>
                  <a:pt x="256" y="320"/>
                </a:cubicBezTo>
                <a:close/>
                <a:moveTo>
                  <a:pt x="298" y="256"/>
                </a:moveTo>
                <a:cubicBezTo>
                  <a:pt x="298" y="279"/>
                  <a:pt x="279" y="298"/>
                  <a:pt x="256" y="298"/>
                </a:cubicBezTo>
                <a:cubicBezTo>
                  <a:pt x="232" y="298"/>
                  <a:pt x="213" y="279"/>
                  <a:pt x="213" y="256"/>
                </a:cubicBezTo>
                <a:cubicBezTo>
                  <a:pt x="213" y="232"/>
                  <a:pt x="232" y="213"/>
                  <a:pt x="256" y="213"/>
                </a:cubicBezTo>
                <a:cubicBezTo>
                  <a:pt x="279" y="213"/>
                  <a:pt x="298" y="232"/>
                  <a:pt x="298" y="256"/>
                </a:cubicBezTo>
                <a:close/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415" y="268"/>
                </a:moveTo>
                <a:cubicBezTo>
                  <a:pt x="414" y="276"/>
                  <a:pt x="413" y="283"/>
                  <a:pt x="412" y="290"/>
                </a:cubicBezTo>
                <a:cubicBezTo>
                  <a:pt x="411" y="295"/>
                  <a:pt x="406" y="298"/>
                  <a:pt x="401" y="298"/>
                </a:cubicBezTo>
                <a:cubicBezTo>
                  <a:pt x="376" y="298"/>
                  <a:pt x="376" y="298"/>
                  <a:pt x="376" y="298"/>
                </a:cubicBezTo>
                <a:cubicBezTo>
                  <a:pt x="375" y="303"/>
                  <a:pt x="373" y="307"/>
                  <a:pt x="371" y="311"/>
                </a:cubicBezTo>
                <a:cubicBezTo>
                  <a:pt x="389" y="329"/>
                  <a:pt x="389" y="329"/>
                  <a:pt x="389" y="329"/>
                </a:cubicBezTo>
                <a:cubicBezTo>
                  <a:pt x="392" y="332"/>
                  <a:pt x="393" y="338"/>
                  <a:pt x="390" y="342"/>
                </a:cubicBezTo>
                <a:cubicBezTo>
                  <a:pt x="388" y="345"/>
                  <a:pt x="386" y="348"/>
                  <a:pt x="384" y="351"/>
                </a:cubicBezTo>
                <a:cubicBezTo>
                  <a:pt x="375" y="364"/>
                  <a:pt x="364" y="375"/>
                  <a:pt x="351" y="384"/>
                </a:cubicBezTo>
                <a:cubicBezTo>
                  <a:pt x="348" y="386"/>
                  <a:pt x="345" y="388"/>
                  <a:pt x="342" y="390"/>
                </a:cubicBezTo>
                <a:cubicBezTo>
                  <a:pt x="338" y="393"/>
                  <a:pt x="332" y="392"/>
                  <a:pt x="329" y="389"/>
                </a:cubicBezTo>
                <a:cubicBezTo>
                  <a:pt x="311" y="371"/>
                  <a:pt x="311" y="371"/>
                  <a:pt x="311" y="371"/>
                </a:cubicBezTo>
                <a:cubicBezTo>
                  <a:pt x="307" y="373"/>
                  <a:pt x="303" y="375"/>
                  <a:pt x="298" y="376"/>
                </a:cubicBezTo>
                <a:cubicBezTo>
                  <a:pt x="298" y="401"/>
                  <a:pt x="298" y="401"/>
                  <a:pt x="298" y="401"/>
                </a:cubicBezTo>
                <a:cubicBezTo>
                  <a:pt x="298" y="407"/>
                  <a:pt x="295" y="411"/>
                  <a:pt x="290" y="412"/>
                </a:cubicBezTo>
                <a:cubicBezTo>
                  <a:pt x="283" y="414"/>
                  <a:pt x="276" y="415"/>
                  <a:pt x="269" y="415"/>
                </a:cubicBezTo>
                <a:cubicBezTo>
                  <a:pt x="269" y="415"/>
                  <a:pt x="269" y="416"/>
                  <a:pt x="269" y="416"/>
                </a:cubicBezTo>
                <a:cubicBezTo>
                  <a:pt x="268" y="416"/>
                  <a:pt x="268" y="416"/>
                  <a:pt x="268" y="416"/>
                </a:cubicBezTo>
                <a:cubicBezTo>
                  <a:pt x="268" y="416"/>
                  <a:pt x="268" y="416"/>
                  <a:pt x="268" y="416"/>
                </a:cubicBezTo>
                <a:cubicBezTo>
                  <a:pt x="267" y="416"/>
                  <a:pt x="265" y="415"/>
                  <a:pt x="264" y="416"/>
                </a:cubicBezTo>
                <a:cubicBezTo>
                  <a:pt x="261" y="416"/>
                  <a:pt x="258" y="416"/>
                  <a:pt x="256" y="416"/>
                </a:cubicBezTo>
                <a:cubicBezTo>
                  <a:pt x="256" y="416"/>
                  <a:pt x="256" y="416"/>
                  <a:pt x="256" y="416"/>
                </a:cubicBezTo>
                <a:cubicBezTo>
                  <a:pt x="256" y="416"/>
                  <a:pt x="256" y="416"/>
                  <a:pt x="256" y="416"/>
                </a:cubicBezTo>
                <a:cubicBezTo>
                  <a:pt x="253" y="416"/>
                  <a:pt x="251" y="416"/>
                  <a:pt x="249" y="416"/>
                </a:cubicBezTo>
                <a:cubicBezTo>
                  <a:pt x="247" y="416"/>
                  <a:pt x="245" y="416"/>
                  <a:pt x="243" y="416"/>
                </a:cubicBezTo>
                <a:cubicBezTo>
                  <a:pt x="243" y="416"/>
                  <a:pt x="243" y="416"/>
                  <a:pt x="243" y="416"/>
                </a:cubicBezTo>
                <a:cubicBezTo>
                  <a:pt x="243" y="416"/>
                  <a:pt x="243" y="416"/>
                  <a:pt x="243" y="416"/>
                </a:cubicBezTo>
                <a:cubicBezTo>
                  <a:pt x="243" y="416"/>
                  <a:pt x="243" y="416"/>
                  <a:pt x="243" y="416"/>
                </a:cubicBezTo>
                <a:cubicBezTo>
                  <a:pt x="235" y="416"/>
                  <a:pt x="228" y="414"/>
                  <a:pt x="221" y="412"/>
                </a:cubicBezTo>
                <a:cubicBezTo>
                  <a:pt x="216" y="411"/>
                  <a:pt x="213" y="407"/>
                  <a:pt x="213" y="401"/>
                </a:cubicBezTo>
                <a:cubicBezTo>
                  <a:pt x="213" y="376"/>
                  <a:pt x="213" y="376"/>
                  <a:pt x="213" y="376"/>
                </a:cubicBezTo>
                <a:cubicBezTo>
                  <a:pt x="209" y="375"/>
                  <a:pt x="205" y="373"/>
                  <a:pt x="201" y="371"/>
                </a:cubicBezTo>
                <a:cubicBezTo>
                  <a:pt x="183" y="389"/>
                  <a:pt x="183" y="389"/>
                  <a:pt x="183" y="389"/>
                </a:cubicBezTo>
                <a:cubicBezTo>
                  <a:pt x="179" y="392"/>
                  <a:pt x="174" y="393"/>
                  <a:pt x="169" y="390"/>
                </a:cubicBezTo>
                <a:cubicBezTo>
                  <a:pt x="167" y="389"/>
                  <a:pt x="164" y="387"/>
                  <a:pt x="161" y="385"/>
                </a:cubicBezTo>
                <a:cubicBezTo>
                  <a:pt x="161" y="384"/>
                  <a:pt x="160" y="384"/>
                  <a:pt x="160" y="384"/>
                </a:cubicBezTo>
                <a:cubicBezTo>
                  <a:pt x="160" y="383"/>
                  <a:pt x="159" y="383"/>
                  <a:pt x="158" y="382"/>
                </a:cubicBezTo>
                <a:cubicBezTo>
                  <a:pt x="147" y="374"/>
                  <a:pt x="137" y="364"/>
                  <a:pt x="129" y="353"/>
                </a:cubicBezTo>
                <a:cubicBezTo>
                  <a:pt x="128" y="352"/>
                  <a:pt x="128" y="352"/>
                  <a:pt x="128" y="351"/>
                </a:cubicBezTo>
                <a:cubicBezTo>
                  <a:pt x="127" y="351"/>
                  <a:pt x="127" y="350"/>
                  <a:pt x="127" y="350"/>
                </a:cubicBezTo>
                <a:cubicBezTo>
                  <a:pt x="127" y="350"/>
                  <a:pt x="127" y="350"/>
                  <a:pt x="127" y="350"/>
                </a:cubicBezTo>
                <a:cubicBezTo>
                  <a:pt x="125" y="347"/>
                  <a:pt x="123" y="345"/>
                  <a:pt x="121" y="342"/>
                </a:cubicBezTo>
                <a:cubicBezTo>
                  <a:pt x="118" y="338"/>
                  <a:pt x="119" y="332"/>
                  <a:pt x="122" y="329"/>
                </a:cubicBezTo>
                <a:cubicBezTo>
                  <a:pt x="140" y="311"/>
                  <a:pt x="140" y="311"/>
                  <a:pt x="140" y="311"/>
                </a:cubicBezTo>
                <a:cubicBezTo>
                  <a:pt x="138" y="307"/>
                  <a:pt x="137" y="303"/>
                  <a:pt x="135" y="298"/>
                </a:cubicBezTo>
                <a:cubicBezTo>
                  <a:pt x="110" y="298"/>
                  <a:pt x="110" y="298"/>
                  <a:pt x="110" y="298"/>
                </a:cubicBezTo>
                <a:cubicBezTo>
                  <a:pt x="105" y="298"/>
                  <a:pt x="100" y="295"/>
                  <a:pt x="99" y="290"/>
                </a:cubicBezTo>
                <a:cubicBezTo>
                  <a:pt x="98" y="283"/>
                  <a:pt x="97" y="276"/>
                  <a:pt x="96" y="268"/>
                </a:cubicBezTo>
                <a:cubicBezTo>
                  <a:pt x="96" y="265"/>
                  <a:pt x="96" y="262"/>
                  <a:pt x="96" y="259"/>
                </a:cubicBezTo>
                <a:cubicBezTo>
                  <a:pt x="96" y="258"/>
                  <a:pt x="96" y="257"/>
                  <a:pt x="96" y="256"/>
                </a:cubicBezTo>
                <a:cubicBezTo>
                  <a:pt x="96" y="256"/>
                  <a:pt x="96" y="256"/>
                  <a:pt x="96" y="256"/>
                </a:cubicBezTo>
                <a:cubicBezTo>
                  <a:pt x="96" y="256"/>
                  <a:pt x="96" y="256"/>
                  <a:pt x="96" y="256"/>
                </a:cubicBezTo>
                <a:cubicBezTo>
                  <a:pt x="96" y="254"/>
                  <a:pt x="96" y="253"/>
                  <a:pt x="96" y="252"/>
                </a:cubicBezTo>
                <a:cubicBezTo>
                  <a:pt x="96" y="249"/>
                  <a:pt x="96" y="246"/>
                  <a:pt x="96" y="243"/>
                </a:cubicBezTo>
                <a:cubicBezTo>
                  <a:pt x="96" y="243"/>
                  <a:pt x="96" y="243"/>
                  <a:pt x="96" y="243"/>
                </a:cubicBezTo>
                <a:cubicBezTo>
                  <a:pt x="96" y="243"/>
                  <a:pt x="96" y="243"/>
                  <a:pt x="96" y="243"/>
                </a:cubicBezTo>
                <a:cubicBezTo>
                  <a:pt x="96" y="243"/>
                  <a:pt x="96" y="243"/>
                  <a:pt x="96" y="243"/>
                </a:cubicBezTo>
                <a:cubicBezTo>
                  <a:pt x="97" y="235"/>
                  <a:pt x="98" y="228"/>
                  <a:pt x="99" y="221"/>
                </a:cubicBezTo>
                <a:cubicBezTo>
                  <a:pt x="100" y="216"/>
                  <a:pt x="105" y="213"/>
                  <a:pt x="110" y="213"/>
                </a:cubicBezTo>
                <a:cubicBezTo>
                  <a:pt x="135" y="213"/>
                  <a:pt x="135" y="213"/>
                  <a:pt x="135" y="213"/>
                </a:cubicBezTo>
                <a:cubicBezTo>
                  <a:pt x="137" y="209"/>
                  <a:pt x="138" y="205"/>
                  <a:pt x="140" y="201"/>
                </a:cubicBezTo>
                <a:cubicBezTo>
                  <a:pt x="122" y="183"/>
                  <a:pt x="122" y="183"/>
                  <a:pt x="122" y="183"/>
                </a:cubicBezTo>
                <a:cubicBezTo>
                  <a:pt x="119" y="179"/>
                  <a:pt x="118" y="174"/>
                  <a:pt x="121" y="169"/>
                </a:cubicBezTo>
                <a:cubicBezTo>
                  <a:pt x="123" y="166"/>
                  <a:pt x="125" y="163"/>
                  <a:pt x="128" y="160"/>
                </a:cubicBezTo>
                <a:cubicBezTo>
                  <a:pt x="137" y="148"/>
                  <a:pt x="148" y="137"/>
                  <a:pt x="160" y="128"/>
                </a:cubicBezTo>
                <a:cubicBezTo>
                  <a:pt x="163" y="125"/>
                  <a:pt x="166" y="123"/>
                  <a:pt x="169" y="121"/>
                </a:cubicBezTo>
                <a:cubicBezTo>
                  <a:pt x="174" y="118"/>
                  <a:pt x="179" y="119"/>
                  <a:pt x="183" y="122"/>
                </a:cubicBezTo>
                <a:cubicBezTo>
                  <a:pt x="201" y="140"/>
                  <a:pt x="201" y="140"/>
                  <a:pt x="201" y="140"/>
                </a:cubicBezTo>
                <a:cubicBezTo>
                  <a:pt x="205" y="138"/>
                  <a:pt x="209" y="137"/>
                  <a:pt x="213" y="135"/>
                </a:cubicBezTo>
                <a:cubicBezTo>
                  <a:pt x="213" y="110"/>
                  <a:pt x="213" y="110"/>
                  <a:pt x="213" y="110"/>
                </a:cubicBezTo>
                <a:cubicBezTo>
                  <a:pt x="213" y="105"/>
                  <a:pt x="216" y="100"/>
                  <a:pt x="221" y="99"/>
                </a:cubicBezTo>
                <a:cubicBezTo>
                  <a:pt x="228" y="98"/>
                  <a:pt x="236" y="97"/>
                  <a:pt x="243" y="96"/>
                </a:cubicBezTo>
                <a:cubicBezTo>
                  <a:pt x="251" y="96"/>
                  <a:pt x="260" y="96"/>
                  <a:pt x="268" y="96"/>
                </a:cubicBezTo>
                <a:cubicBezTo>
                  <a:pt x="276" y="97"/>
                  <a:pt x="283" y="98"/>
                  <a:pt x="290" y="99"/>
                </a:cubicBezTo>
                <a:cubicBezTo>
                  <a:pt x="295" y="100"/>
                  <a:pt x="298" y="105"/>
                  <a:pt x="298" y="110"/>
                </a:cubicBezTo>
                <a:cubicBezTo>
                  <a:pt x="298" y="135"/>
                  <a:pt x="298" y="135"/>
                  <a:pt x="298" y="135"/>
                </a:cubicBezTo>
                <a:cubicBezTo>
                  <a:pt x="303" y="137"/>
                  <a:pt x="307" y="138"/>
                  <a:pt x="311" y="140"/>
                </a:cubicBezTo>
                <a:cubicBezTo>
                  <a:pt x="329" y="122"/>
                  <a:pt x="329" y="122"/>
                  <a:pt x="329" y="122"/>
                </a:cubicBezTo>
                <a:cubicBezTo>
                  <a:pt x="332" y="119"/>
                  <a:pt x="338" y="118"/>
                  <a:pt x="342" y="121"/>
                </a:cubicBezTo>
                <a:cubicBezTo>
                  <a:pt x="345" y="123"/>
                  <a:pt x="347" y="125"/>
                  <a:pt x="350" y="127"/>
                </a:cubicBezTo>
                <a:cubicBezTo>
                  <a:pt x="350" y="127"/>
                  <a:pt x="351" y="127"/>
                  <a:pt x="351" y="128"/>
                </a:cubicBezTo>
                <a:cubicBezTo>
                  <a:pt x="352" y="128"/>
                  <a:pt x="353" y="129"/>
                  <a:pt x="353" y="129"/>
                </a:cubicBezTo>
                <a:cubicBezTo>
                  <a:pt x="364" y="137"/>
                  <a:pt x="374" y="147"/>
                  <a:pt x="383" y="159"/>
                </a:cubicBezTo>
                <a:cubicBezTo>
                  <a:pt x="383" y="159"/>
                  <a:pt x="383" y="159"/>
                  <a:pt x="384" y="160"/>
                </a:cubicBezTo>
                <a:cubicBezTo>
                  <a:pt x="384" y="160"/>
                  <a:pt x="384" y="161"/>
                  <a:pt x="385" y="161"/>
                </a:cubicBezTo>
                <a:cubicBezTo>
                  <a:pt x="385" y="162"/>
                  <a:pt x="385" y="162"/>
                  <a:pt x="385" y="162"/>
                </a:cubicBezTo>
                <a:cubicBezTo>
                  <a:pt x="387" y="164"/>
                  <a:pt x="389" y="167"/>
                  <a:pt x="390" y="169"/>
                </a:cubicBezTo>
                <a:cubicBezTo>
                  <a:pt x="393" y="174"/>
                  <a:pt x="392" y="179"/>
                  <a:pt x="389" y="183"/>
                </a:cubicBezTo>
                <a:cubicBezTo>
                  <a:pt x="371" y="201"/>
                  <a:pt x="371" y="201"/>
                  <a:pt x="371" y="201"/>
                </a:cubicBezTo>
                <a:cubicBezTo>
                  <a:pt x="373" y="205"/>
                  <a:pt x="375" y="209"/>
                  <a:pt x="376" y="213"/>
                </a:cubicBezTo>
                <a:cubicBezTo>
                  <a:pt x="401" y="213"/>
                  <a:pt x="401" y="213"/>
                  <a:pt x="401" y="213"/>
                </a:cubicBezTo>
                <a:cubicBezTo>
                  <a:pt x="406" y="213"/>
                  <a:pt x="411" y="216"/>
                  <a:pt x="412" y="221"/>
                </a:cubicBezTo>
                <a:cubicBezTo>
                  <a:pt x="414" y="228"/>
                  <a:pt x="414" y="235"/>
                  <a:pt x="416" y="243"/>
                </a:cubicBezTo>
                <a:cubicBezTo>
                  <a:pt x="416" y="243"/>
                  <a:pt x="416" y="243"/>
                  <a:pt x="416" y="243"/>
                </a:cubicBezTo>
                <a:cubicBezTo>
                  <a:pt x="416" y="247"/>
                  <a:pt x="416" y="251"/>
                  <a:pt x="416" y="256"/>
                </a:cubicBezTo>
                <a:cubicBezTo>
                  <a:pt x="416" y="260"/>
                  <a:pt x="415" y="264"/>
                  <a:pt x="415" y="268"/>
                </a:cubicBezTo>
                <a:close/>
              </a:path>
            </a:pathLst>
          </a:custGeom>
          <a:solidFill>
            <a:schemeClr val="tx2"/>
          </a:solidFill>
          <a:ln>
            <a:solidFill>
              <a:schemeClr val="accent1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0148065-4652-4FA9-8FCA-56EF669651F0}"/>
              </a:ext>
            </a:extLst>
          </p:cNvPr>
          <p:cNvCxnSpPr>
            <a:cxnSpLocks/>
          </p:cNvCxnSpPr>
          <p:nvPr/>
        </p:nvCxnSpPr>
        <p:spPr>
          <a:xfrm flipH="1">
            <a:off x="989722" y="3181611"/>
            <a:ext cx="10612665" cy="0"/>
          </a:xfrm>
          <a:prstGeom prst="line">
            <a:avLst/>
          </a:prstGeom>
          <a:noFill/>
          <a:ln w="12700" cap="flat" cmpd="sng" algn="ctr">
            <a:solidFill>
              <a:schemeClr val="tx2"/>
            </a:solidFill>
            <a:prstDash val="dash"/>
          </a:ln>
          <a:effectLst/>
        </p:spPr>
      </p:cxnSp>
      <p:sp>
        <p:nvSpPr>
          <p:cNvPr id="15" name="Freeform 26">
            <a:extLst>
              <a:ext uri="{FF2B5EF4-FFF2-40B4-BE49-F238E27FC236}">
                <a16:creationId xmlns:a16="http://schemas.microsoft.com/office/drawing/2014/main" id="{512DD26B-A380-4875-95BF-8560BEFBCD54}"/>
              </a:ext>
            </a:extLst>
          </p:cNvPr>
          <p:cNvSpPr>
            <a:spLocks noChangeAspect="1" noEditPoints="1"/>
          </p:cNvSpPr>
          <p:nvPr/>
        </p:nvSpPr>
        <p:spPr bwMode="auto">
          <a:xfrm>
            <a:off x="531940" y="3480859"/>
            <a:ext cx="565788" cy="565788"/>
          </a:xfrm>
          <a:custGeom>
            <a:avLst/>
            <a:gdLst>
              <a:gd name="T0" fmla="*/ 358 w 512"/>
              <a:gd name="T1" fmla="*/ 227 h 512"/>
              <a:gd name="T2" fmla="*/ 367 w 512"/>
              <a:gd name="T3" fmla="*/ 174 h 512"/>
              <a:gd name="T4" fmla="*/ 366 w 512"/>
              <a:gd name="T5" fmla="*/ 172 h 512"/>
              <a:gd name="T6" fmla="*/ 338 w 512"/>
              <a:gd name="T7" fmla="*/ 145 h 512"/>
              <a:gd name="T8" fmla="*/ 308 w 512"/>
              <a:gd name="T9" fmla="*/ 163 h 512"/>
              <a:gd name="T10" fmla="*/ 277 w 512"/>
              <a:gd name="T11" fmla="*/ 119 h 512"/>
              <a:gd name="T12" fmla="*/ 234 w 512"/>
              <a:gd name="T13" fmla="*/ 119 h 512"/>
              <a:gd name="T14" fmla="*/ 204 w 512"/>
              <a:gd name="T15" fmla="*/ 163 h 512"/>
              <a:gd name="T16" fmla="*/ 173 w 512"/>
              <a:gd name="T17" fmla="*/ 145 h 512"/>
              <a:gd name="T18" fmla="*/ 161 w 512"/>
              <a:gd name="T19" fmla="*/ 191 h 512"/>
              <a:gd name="T20" fmla="*/ 143 w 512"/>
              <a:gd name="T21" fmla="*/ 234 h 512"/>
              <a:gd name="T22" fmla="*/ 117 w 512"/>
              <a:gd name="T23" fmla="*/ 256 h 512"/>
              <a:gd name="T24" fmla="*/ 143 w 512"/>
              <a:gd name="T25" fmla="*/ 277 h 512"/>
              <a:gd name="T26" fmla="*/ 161 w 512"/>
              <a:gd name="T27" fmla="*/ 320 h 512"/>
              <a:gd name="T28" fmla="*/ 145 w 512"/>
              <a:gd name="T29" fmla="*/ 339 h 512"/>
              <a:gd name="T30" fmla="*/ 172 w 512"/>
              <a:gd name="T31" fmla="*/ 366 h 512"/>
              <a:gd name="T32" fmla="*/ 191 w 512"/>
              <a:gd name="T33" fmla="*/ 351 h 512"/>
              <a:gd name="T34" fmla="*/ 234 w 512"/>
              <a:gd name="T35" fmla="*/ 368 h 512"/>
              <a:gd name="T36" fmla="*/ 245 w 512"/>
              <a:gd name="T37" fmla="*/ 394 h 512"/>
              <a:gd name="T38" fmla="*/ 267 w 512"/>
              <a:gd name="T39" fmla="*/ 394 h 512"/>
              <a:gd name="T40" fmla="*/ 285 w 512"/>
              <a:gd name="T41" fmla="*/ 358 h 512"/>
              <a:gd name="T42" fmla="*/ 337 w 512"/>
              <a:gd name="T43" fmla="*/ 368 h 512"/>
              <a:gd name="T44" fmla="*/ 368 w 512"/>
              <a:gd name="T45" fmla="*/ 337 h 512"/>
              <a:gd name="T46" fmla="*/ 358 w 512"/>
              <a:gd name="T47" fmla="*/ 285 h 512"/>
              <a:gd name="T48" fmla="*/ 394 w 512"/>
              <a:gd name="T49" fmla="*/ 267 h 512"/>
              <a:gd name="T50" fmla="*/ 393 w 512"/>
              <a:gd name="T51" fmla="*/ 234 h 512"/>
              <a:gd name="T52" fmla="*/ 256 w 512"/>
              <a:gd name="T53" fmla="*/ 192 h 512"/>
              <a:gd name="T54" fmla="*/ 298 w 512"/>
              <a:gd name="T55" fmla="*/ 256 h 512"/>
              <a:gd name="T56" fmla="*/ 256 w 512"/>
              <a:gd name="T57" fmla="*/ 213 h 512"/>
              <a:gd name="T58" fmla="*/ 0 w 512"/>
              <a:gd name="T59" fmla="*/ 256 h 512"/>
              <a:gd name="T60" fmla="*/ 256 w 512"/>
              <a:gd name="T61" fmla="*/ 0 h 512"/>
              <a:gd name="T62" fmla="*/ 401 w 512"/>
              <a:gd name="T63" fmla="*/ 298 h 512"/>
              <a:gd name="T64" fmla="*/ 389 w 512"/>
              <a:gd name="T65" fmla="*/ 329 h 512"/>
              <a:gd name="T66" fmla="*/ 351 w 512"/>
              <a:gd name="T67" fmla="*/ 384 h 512"/>
              <a:gd name="T68" fmla="*/ 311 w 512"/>
              <a:gd name="T69" fmla="*/ 371 h 512"/>
              <a:gd name="T70" fmla="*/ 290 w 512"/>
              <a:gd name="T71" fmla="*/ 412 h 512"/>
              <a:gd name="T72" fmla="*/ 268 w 512"/>
              <a:gd name="T73" fmla="*/ 416 h 512"/>
              <a:gd name="T74" fmla="*/ 256 w 512"/>
              <a:gd name="T75" fmla="*/ 416 h 512"/>
              <a:gd name="T76" fmla="*/ 249 w 512"/>
              <a:gd name="T77" fmla="*/ 416 h 512"/>
              <a:gd name="T78" fmla="*/ 243 w 512"/>
              <a:gd name="T79" fmla="*/ 416 h 512"/>
              <a:gd name="T80" fmla="*/ 213 w 512"/>
              <a:gd name="T81" fmla="*/ 401 h 512"/>
              <a:gd name="T82" fmla="*/ 183 w 512"/>
              <a:gd name="T83" fmla="*/ 389 h 512"/>
              <a:gd name="T84" fmla="*/ 160 w 512"/>
              <a:gd name="T85" fmla="*/ 384 h 512"/>
              <a:gd name="T86" fmla="*/ 128 w 512"/>
              <a:gd name="T87" fmla="*/ 351 h 512"/>
              <a:gd name="T88" fmla="*/ 121 w 512"/>
              <a:gd name="T89" fmla="*/ 342 h 512"/>
              <a:gd name="T90" fmla="*/ 135 w 512"/>
              <a:gd name="T91" fmla="*/ 298 h 512"/>
              <a:gd name="T92" fmla="*/ 96 w 512"/>
              <a:gd name="T93" fmla="*/ 268 h 512"/>
              <a:gd name="T94" fmla="*/ 96 w 512"/>
              <a:gd name="T95" fmla="*/ 256 h 512"/>
              <a:gd name="T96" fmla="*/ 96 w 512"/>
              <a:gd name="T97" fmla="*/ 243 h 512"/>
              <a:gd name="T98" fmla="*/ 96 w 512"/>
              <a:gd name="T99" fmla="*/ 243 h 512"/>
              <a:gd name="T100" fmla="*/ 135 w 512"/>
              <a:gd name="T101" fmla="*/ 213 h 512"/>
              <a:gd name="T102" fmla="*/ 121 w 512"/>
              <a:gd name="T103" fmla="*/ 169 h 512"/>
              <a:gd name="T104" fmla="*/ 169 w 512"/>
              <a:gd name="T105" fmla="*/ 121 h 512"/>
              <a:gd name="T106" fmla="*/ 213 w 512"/>
              <a:gd name="T107" fmla="*/ 135 h 512"/>
              <a:gd name="T108" fmla="*/ 243 w 512"/>
              <a:gd name="T109" fmla="*/ 96 h 512"/>
              <a:gd name="T110" fmla="*/ 298 w 512"/>
              <a:gd name="T111" fmla="*/ 110 h 512"/>
              <a:gd name="T112" fmla="*/ 329 w 512"/>
              <a:gd name="T113" fmla="*/ 122 h 512"/>
              <a:gd name="T114" fmla="*/ 351 w 512"/>
              <a:gd name="T115" fmla="*/ 128 h 512"/>
              <a:gd name="T116" fmla="*/ 384 w 512"/>
              <a:gd name="T117" fmla="*/ 160 h 512"/>
              <a:gd name="T118" fmla="*/ 390 w 512"/>
              <a:gd name="T119" fmla="*/ 169 h 512"/>
              <a:gd name="T120" fmla="*/ 376 w 512"/>
              <a:gd name="T121" fmla="*/ 213 h 512"/>
              <a:gd name="T122" fmla="*/ 416 w 512"/>
              <a:gd name="T123" fmla="*/ 243 h 512"/>
              <a:gd name="T124" fmla="*/ 415 w 512"/>
              <a:gd name="T125" fmla="*/ 268 h 5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12" h="512">
                <a:moveTo>
                  <a:pt x="393" y="234"/>
                </a:moveTo>
                <a:cubicBezTo>
                  <a:pt x="368" y="234"/>
                  <a:pt x="368" y="234"/>
                  <a:pt x="368" y="234"/>
                </a:cubicBezTo>
                <a:cubicBezTo>
                  <a:pt x="364" y="234"/>
                  <a:pt x="359" y="231"/>
                  <a:pt x="358" y="227"/>
                </a:cubicBezTo>
                <a:cubicBezTo>
                  <a:pt x="356" y="219"/>
                  <a:pt x="353" y="211"/>
                  <a:pt x="349" y="204"/>
                </a:cubicBezTo>
                <a:cubicBezTo>
                  <a:pt x="346" y="200"/>
                  <a:pt x="347" y="194"/>
                  <a:pt x="351" y="191"/>
                </a:cubicBezTo>
                <a:cubicBezTo>
                  <a:pt x="367" y="174"/>
                  <a:pt x="367" y="174"/>
                  <a:pt x="367" y="174"/>
                </a:cubicBezTo>
                <a:cubicBezTo>
                  <a:pt x="366" y="173"/>
                  <a:pt x="366" y="173"/>
                  <a:pt x="366" y="173"/>
                </a:cubicBezTo>
                <a:cubicBezTo>
                  <a:pt x="366" y="173"/>
                  <a:pt x="366" y="172"/>
                  <a:pt x="366" y="172"/>
                </a:cubicBezTo>
                <a:cubicBezTo>
                  <a:pt x="366" y="172"/>
                  <a:pt x="366" y="172"/>
                  <a:pt x="366" y="172"/>
                </a:cubicBezTo>
                <a:cubicBezTo>
                  <a:pt x="358" y="162"/>
                  <a:pt x="349" y="153"/>
                  <a:pt x="340" y="146"/>
                </a:cubicBezTo>
                <a:cubicBezTo>
                  <a:pt x="340" y="146"/>
                  <a:pt x="340" y="146"/>
                  <a:pt x="339" y="145"/>
                </a:cubicBezTo>
                <a:cubicBezTo>
                  <a:pt x="339" y="145"/>
                  <a:pt x="339" y="145"/>
                  <a:pt x="338" y="145"/>
                </a:cubicBezTo>
                <a:cubicBezTo>
                  <a:pt x="337" y="144"/>
                  <a:pt x="337" y="144"/>
                  <a:pt x="337" y="144"/>
                </a:cubicBezTo>
                <a:cubicBezTo>
                  <a:pt x="320" y="161"/>
                  <a:pt x="320" y="161"/>
                  <a:pt x="320" y="161"/>
                </a:cubicBezTo>
                <a:cubicBezTo>
                  <a:pt x="317" y="164"/>
                  <a:pt x="312" y="165"/>
                  <a:pt x="308" y="163"/>
                </a:cubicBezTo>
                <a:cubicBezTo>
                  <a:pt x="300" y="159"/>
                  <a:pt x="293" y="155"/>
                  <a:pt x="285" y="153"/>
                </a:cubicBezTo>
                <a:cubicBezTo>
                  <a:pt x="280" y="152"/>
                  <a:pt x="277" y="148"/>
                  <a:pt x="277" y="143"/>
                </a:cubicBezTo>
                <a:cubicBezTo>
                  <a:pt x="277" y="119"/>
                  <a:pt x="277" y="119"/>
                  <a:pt x="277" y="119"/>
                </a:cubicBezTo>
                <a:cubicBezTo>
                  <a:pt x="274" y="118"/>
                  <a:pt x="270" y="118"/>
                  <a:pt x="267" y="118"/>
                </a:cubicBezTo>
                <a:cubicBezTo>
                  <a:pt x="259" y="117"/>
                  <a:pt x="252" y="117"/>
                  <a:pt x="245" y="118"/>
                </a:cubicBezTo>
                <a:cubicBezTo>
                  <a:pt x="241" y="118"/>
                  <a:pt x="238" y="118"/>
                  <a:pt x="234" y="119"/>
                </a:cubicBezTo>
                <a:cubicBezTo>
                  <a:pt x="234" y="143"/>
                  <a:pt x="234" y="143"/>
                  <a:pt x="234" y="143"/>
                </a:cubicBezTo>
                <a:cubicBezTo>
                  <a:pt x="234" y="148"/>
                  <a:pt x="231" y="152"/>
                  <a:pt x="227" y="153"/>
                </a:cubicBezTo>
                <a:cubicBezTo>
                  <a:pt x="219" y="155"/>
                  <a:pt x="211" y="159"/>
                  <a:pt x="204" y="163"/>
                </a:cubicBezTo>
                <a:cubicBezTo>
                  <a:pt x="200" y="165"/>
                  <a:pt x="194" y="164"/>
                  <a:pt x="191" y="161"/>
                </a:cubicBezTo>
                <a:cubicBezTo>
                  <a:pt x="174" y="144"/>
                  <a:pt x="174" y="144"/>
                  <a:pt x="174" y="144"/>
                </a:cubicBezTo>
                <a:cubicBezTo>
                  <a:pt x="174" y="144"/>
                  <a:pt x="173" y="144"/>
                  <a:pt x="173" y="145"/>
                </a:cubicBezTo>
                <a:cubicBezTo>
                  <a:pt x="162" y="153"/>
                  <a:pt x="153" y="162"/>
                  <a:pt x="145" y="173"/>
                </a:cubicBezTo>
                <a:cubicBezTo>
                  <a:pt x="144" y="173"/>
                  <a:pt x="144" y="174"/>
                  <a:pt x="144" y="174"/>
                </a:cubicBezTo>
                <a:cubicBezTo>
                  <a:pt x="161" y="191"/>
                  <a:pt x="161" y="191"/>
                  <a:pt x="161" y="191"/>
                </a:cubicBezTo>
                <a:cubicBezTo>
                  <a:pt x="164" y="194"/>
                  <a:pt x="165" y="200"/>
                  <a:pt x="163" y="204"/>
                </a:cubicBezTo>
                <a:cubicBezTo>
                  <a:pt x="159" y="211"/>
                  <a:pt x="155" y="219"/>
                  <a:pt x="153" y="227"/>
                </a:cubicBezTo>
                <a:cubicBezTo>
                  <a:pt x="152" y="231"/>
                  <a:pt x="148" y="234"/>
                  <a:pt x="143" y="234"/>
                </a:cubicBezTo>
                <a:cubicBezTo>
                  <a:pt x="119" y="234"/>
                  <a:pt x="119" y="234"/>
                  <a:pt x="119" y="234"/>
                </a:cubicBezTo>
                <a:cubicBezTo>
                  <a:pt x="118" y="238"/>
                  <a:pt x="118" y="241"/>
                  <a:pt x="118" y="245"/>
                </a:cubicBezTo>
                <a:cubicBezTo>
                  <a:pt x="117" y="248"/>
                  <a:pt x="117" y="252"/>
                  <a:pt x="117" y="256"/>
                </a:cubicBezTo>
                <a:cubicBezTo>
                  <a:pt x="117" y="259"/>
                  <a:pt x="117" y="263"/>
                  <a:pt x="118" y="267"/>
                </a:cubicBezTo>
                <a:cubicBezTo>
                  <a:pt x="118" y="270"/>
                  <a:pt x="118" y="274"/>
                  <a:pt x="119" y="277"/>
                </a:cubicBezTo>
                <a:cubicBezTo>
                  <a:pt x="143" y="277"/>
                  <a:pt x="143" y="277"/>
                  <a:pt x="143" y="277"/>
                </a:cubicBezTo>
                <a:cubicBezTo>
                  <a:pt x="148" y="277"/>
                  <a:pt x="152" y="280"/>
                  <a:pt x="153" y="285"/>
                </a:cubicBezTo>
                <a:cubicBezTo>
                  <a:pt x="155" y="293"/>
                  <a:pt x="159" y="300"/>
                  <a:pt x="163" y="308"/>
                </a:cubicBezTo>
                <a:cubicBezTo>
                  <a:pt x="165" y="312"/>
                  <a:pt x="164" y="317"/>
                  <a:pt x="161" y="320"/>
                </a:cubicBezTo>
                <a:cubicBezTo>
                  <a:pt x="144" y="337"/>
                  <a:pt x="144" y="337"/>
                  <a:pt x="144" y="337"/>
                </a:cubicBezTo>
                <a:cubicBezTo>
                  <a:pt x="145" y="338"/>
                  <a:pt x="145" y="338"/>
                  <a:pt x="145" y="338"/>
                </a:cubicBezTo>
                <a:cubicBezTo>
                  <a:pt x="145" y="339"/>
                  <a:pt x="145" y="339"/>
                  <a:pt x="145" y="339"/>
                </a:cubicBezTo>
                <a:cubicBezTo>
                  <a:pt x="145" y="339"/>
                  <a:pt x="146" y="340"/>
                  <a:pt x="146" y="340"/>
                </a:cubicBezTo>
                <a:cubicBezTo>
                  <a:pt x="153" y="349"/>
                  <a:pt x="162" y="358"/>
                  <a:pt x="172" y="366"/>
                </a:cubicBezTo>
                <a:cubicBezTo>
                  <a:pt x="172" y="366"/>
                  <a:pt x="172" y="366"/>
                  <a:pt x="172" y="366"/>
                </a:cubicBezTo>
                <a:cubicBezTo>
                  <a:pt x="172" y="366"/>
                  <a:pt x="173" y="366"/>
                  <a:pt x="173" y="367"/>
                </a:cubicBezTo>
                <a:cubicBezTo>
                  <a:pt x="174" y="367"/>
                  <a:pt x="174" y="367"/>
                  <a:pt x="174" y="367"/>
                </a:cubicBezTo>
                <a:cubicBezTo>
                  <a:pt x="191" y="351"/>
                  <a:pt x="191" y="351"/>
                  <a:pt x="191" y="351"/>
                </a:cubicBezTo>
                <a:cubicBezTo>
                  <a:pt x="194" y="347"/>
                  <a:pt x="200" y="346"/>
                  <a:pt x="204" y="349"/>
                </a:cubicBezTo>
                <a:cubicBezTo>
                  <a:pt x="211" y="353"/>
                  <a:pt x="219" y="356"/>
                  <a:pt x="227" y="358"/>
                </a:cubicBezTo>
                <a:cubicBezTo>
                  <a:pt x="231" y="359"/>
                  <a:pt x="234" y="364"/>
                  <a:pt x="234" y="368"/>
                </a:cubicBezTo>
                <a:cubicBezTo>
                  <a:pt x="234" y="393"/>
                  <a:pt x="234" y="393"/>
                  <a:pt x="234" y="393"/>
                </a:cubicBezTo>
                <a:cubicBezTo>
                  <a:pt x="238" y="393"/>
                  <a:pt x="241" y="394"/>
                  <a:pt x="245" y="394"/>
                </a:cubicBezTo>
                <a:cubicBezTo>
                  <a:pt x="245" y="394"/>
                  <a:pt x="245" y="394"/>
                  <a:pt x="245" y="394"/>
                </a:cubicBezTo>
                <a:cubicBezTo>
                  <a:pt x="245" y="394"/>
                  <a:pt x="245" y="394"/>
                  <a:pt x="245" y="394"/>
                </a:cubicBezTo>
                <a:cubicBezTo>
                  <a:pt x="245" y="394"/>
                  <a:pt x="245" y="394"/>
                  <a:pt x="245" y="394"/>
                </a:cubicBezTo>
                <a:cubicBezTo>
                  <a:pt x="252" y="394"/>
                  <a:pt x="259" y="395"/>
                  <a:pt x="267" y="394"/>
                </a:cubicBezTo>
                <a:cubicBezTo>
                  <a:pt x="270" y="394"/>
                  <a:pt x="274" y="393"/>
                  <a:pt x="277" y="393"/>
                </a:cubicBezTo>
                <a:cubicBezTo>
                  <a:pt x="277" y="368"/>
                  <a:pt x="277" y="368"/>
                  <a:pt x="277" y="368"/>
                </a:cubicBezTo>
                <a:cubicBezTo>
                  <a:pt x="277" y="364"/>
                  <a:pt x="280" y="359"/>
                  <a:pt x="285" y="358"/>
                </a:cubicBezTo>
                <a:cubicBezTo>
                  <a:pt x="293" y="356"/>
                  <a:pt x="300" y="353"/>
                  <a:pt x="308" y="349"/>
                </a:cubicBezTo>
                <a:cubicBezTo>
                  <a:pt x="312" y="346"/>
                  <a:pt x="317" y="347"/>
                  <a:pt x="320" y="351"/>
                </a:cubicBezTo>
                <a:cubicBezTo>
                  <a:pt x="337" y="368"/>
                  <a:pt x="337" y="368"/>
                  <a:pt x="337" y="368"/>
                </a:cubicBezTo>
                <a:cubicBezTo>
                  <a:pt x="338" y="367"/>
                  <a:pt x="338" y="367"/>
                  <a:pt x="339" y="367"/>
                </a:cubicBezTo>
                <a:cubicBezTo>
                  <a:pt x="349" y="359"/>
                  <a:pt x="359" y="349"/>
                  <a:pt x="367" y="339"/>
                </a:cubicBezTo>
                <a:cubicBezTo>
                  <a:pt x="367" y="338"/>
                  <a:pt x="367" y="338"/>
                  <a:pt x="368" y="337"/>
                </a:cubicBezTo>
                <a:cubicBezTo>
                  <a:pt x="351" y="320"/>
                  <a:pt x="351" y="320"/>
                  <a:pt x="351" y="320"/>
                </a:cubicBezTo>
                <a:cubicBezTo>
                  <a:pt x="347" y="317"/>
                  <a:pt x="346" y="312"/>
                  <a:pt x="349" y="308"/>
                </a:cubicBezTo>
                <a:cubicBezTo>
                  <a:pt x="353" y="300"/>
                  <a:pt x="356" y="293"/>
                  <a:pt x="358" y="285"/>
                </a:cubicBezTo>
                <a:cubicBezTo>
                  <a:pt x="359" y="280"/>
                  <a:pt x="364" y="277"/>
                  <a:pt x="368" y="277"/>
                </a:cubicBezTo>
                <a:cubicBezTo>
                  <a:pt x="393" y="277"/>
                  <a:pt x="393" y="277"/>
                  <a:pt x="393" y="277"/>
                </a:cubicBezTo>
                <a:cubicBezTo>
                  <a:pt x="393" y="274"/>
                  <a:pt x="393" y="270"/>
                  <a:pt x="394" y="267"/>
                </a:cubicBezTo>
                <a:cubicBezTo>
                  <a:pt x="394" y="263"/>
                  <a:pt x="394" y="259"/>
                  <a:pt x="394" y="256"/>
                </a:cubicBezTo>
                <a:cubicBezTo>
                  <a:pt x="394" y="252"/>
                  <a:pt x="394" y="248"/>
                  <a:pt x="394" y="245"/>
                </a:cubicBezTo>
                <a:cubicBezTo>
                  <a:pt x="393" y="241"/>
                  <a:pt x="393" y="238"/>
                  <a:pt x="393" y="234"/>
                </a:cubicBezTo>
                <a:close/>
                <a:moveTo>
                  <a:pt x="256" y="320"/>
                </a:moveTo>
                <a:cubicBezTo>
                  <a:pt x="220" y="320"/>
                  <a:pt x="192" y="291"/>
                  <a:pt x="192" y="256"/>
                </a:cubicBezTo>
                <a:cubicBezTo>
                  <a:pt x="192" y="220"/>
                  <a:pt x="220" y="192"/>
                  <a:pt x="256" y="192"/>
                </a:cubicBezTo>
                <a:cubicBezTo>
                  <a:pt x="291" y="192"/>
                  <a:pt x="320" y="220"/>
                  <a:pt x="320" y="256"/>
                </a:cubicBezTo>
                <a:cubicBezTo>
                  <a:pt x="320" y="291"/>
                  <a:pt x="291" y="320"/>
                  <a:pt x="256" y="320"/>
                </a:cubicBezTo>
                <a:close/>
                <a:moveTo>
                  <a:pt x="298" y="256"/>
                </a:moveTo>
                <a:cubicBezTo>
                  <a:pt x="298" y="279"/>
                  <a:pt x="279" y="298"/>
                  <a:pt x="256" y="298"/>
                </a:cubicBezTo>
                <a:cubicBezTo>
                  <a:pt x="232" y="298"/>
                  <a:pt x="213" y="279"/>
                  <a:pt x="213" y="256"/>
                </a:cubicBezTo>
                <a:cubicBezTo>
                  <a:pt x="213" y="232"/>
                  <a:pt x="232" y="213"/>
                  <a:pt x="256" y="213"/>
                </a:cubicBezTo>
                <a:cubicBezTo>
                  <a:pt x="279" y="213"/>
                  <a:pt x="298" y="232"/>
                  <a:pt x="298" y="256"/>
                </a:cubicBezTo>
                <a:close/>
                <a:moveTo>
                  <a:pt x="256" y="0"/>
                </a:moveTo>
                <a:cubicBezTo>
                  <a:pt x="114" y="0"/>
                  <a:pt x="0" y="114"/>
                  <a:pt x="0" y="256"/>
                </a:cubicBezTo>
                <a:cubicBezTo>
                  <a:pt x="0" y="397"/>
                  <a:pt x="114" y="512"/>
                  <a:pt x="256" y="512"/>
                </a:cubicBezTo>
                <a:cubicBezTo>
                  <a:pt x="397" y="512"/>
                  <a:pt x="512" y="397"/>
                  <a:pt x="512" y="256"/>
                </a:cubicBezTo>
                <a:cubicBezTo>
                  <a:pt x="512" y="114"/>
                  <a:pt x="397" y="0"/>
                  <a:pt x="256" y="0"/>
                </a:cubicBezTo>
                <a:close/>
                <a:moveTo>
                  <a:pt x="415" y="268"/>
                </a:moveTo>
                <a:cubicBezTo>
                  <a:pt x="414" y="276"/>
                  <a:pt x="413" y="283"/>
                  <a:pt x="412" y="290"/>
                </a:cubicBezTo>
                <a:cubicBezTo>
                  <a:pt x="411" y="295"/>
                  <a:pt x="406" y="298"/>
                  <a:pt x="401" y="298"/>
                </a:cubicBezTo>
                <a:cubicBezTo>
                  <a:pt x="376" y="298"/>
                  <a:pt x="376" y="298"/>
                  <a:pt x="376" y="298"/>
                </a:cubicBezTo>
                <a:cubicBezTo>
                  <a:pt x="375" y="303"/>
                  <a:pt x="373" y="307"/>
                  <a:pt x="371" y="311"/>
                </a:cubicBezTo>
                <a:cubicBezTo>
                  <a:pt x="389" y="329"/>
                  <a:pt x="389" y="329"/>
                  <a:pt x="389" y="329"/>
                </a:cubicBezTo>
                <a:cubicBezTo>
                  <a:pt x="392" y="332"/>
                  <a:pt x="393" y="338"/>
                  <a:pt x="390" y="342"/>
                </a:cubicBezTo>
                <a:cubicBezTo>
                  <a:pt x="388" y="345"/>
                  <a:pt x="386" y="348"/>
                  <a:pt x="384" y="351"/>
                </a:cubicBezTo>
                <a:cubicBezTo>
                  <a:pt x="375" y="364"/>
                  <a:pt x="364" y="375"/>
                  <a:pt x="351" y="384"/>
                </a:cubicBezTo>
                <a:cubicBezTo>
                  <a:pt x="348" y="386"/>
                  <a:pt x="345" y="388"/>
                  <a:pt x="342" y="390"/>
                </a:cubicBezTo>
                <a:cubicBezTo>
                  <a:pt x="338" y="393"/>
                  <a:pt x="332" y="392"/>
                  <a:pt x="329" y="389"/>
                </a:cubicBezTo>
                <a:cubicBezTo>
                  <a:pt x="311" y="371"/>
                  <a:pt x="311" y="371"/>
                  <a:pt x="311" y="371"/>
                </a:cubicBezTo>
                <a:cubicBezTo>
                  <a:pt x="307" y="373"/>
                  <a:pt x="303" y="375"/>
                  <a:pt x="298" y="376"/>
                </a:cubicBezTo>
                <a:cubicBezTo>
                  <a:pt x="298" y="401"/>
                  <a:pt x="298" y="401"/>
                  <a:pt x="298" y="401"/>
                </a:cubicBezTo>
                <a:cubicBezTo>
                  <a:pt x="298" y="407"/>
                  <a:pt x="295" y="411"/>
                  <a:pt x="290" y="412"/>
                </a:cubicBezTo>
                <a:cubicBezTo>
                  <a:pt x="283" y="414"/>
                  <a:pt x="276" y="415"/>
                  <a:pt x="269" y="415"/>
                </a:cubicBezTo>
                <a:cubicBezTo>
                  <a:pt x="269" y="415"/>
                  <a:pt x="269" y="416"/>
                  <a:pt x="269" y="416"/>
                </a:cubicBezTo>
                <a:cubicBezTo>
                  <a:pt x="268" y="416"/>
                  <a:pt x="268" y="416"/>
                  <a:pt x="268" y="416"/>
                </a:cubicBezTo>
                <a:cubicBezTo>
                  <a:pt x="268" y="416"/>
                  <a:pt x="268" y="416"/>
                  <a:pt x="268" y="416"/>
                </a:cubicBezTo>
                <a:cubicBezTo>
                  <a:pt x="267" y="416"/>
                  <a:pt x="265" y="415"/>
                  <a:pt x="264" y="416"/>
                </a:cubicBezTo>
                <a:cubicBezTo>
                  <a:pt x="261" y="416"/>
                  <a:pt x="258" y="416"/>
                  <a:pt x="256" y="416"/>
                </a:cubicBezTo>
                <a:cubicBezTo>
                  <a:pt x="256" y="416"/>
                  <a:pt x="256" y="416"/>
                  <a:pt x="256" y="416"/>
                </a:cubicBezTo>
                <a:cubicBezTo>
                  <a:pt x="256" y="416"/>
                  <a:pt x="256" y="416"/>
                  <a:pt x="256" y="416"/>
                </a:cubicBezTo>
                <a:cubicBezTo>
                  <a:pt x="253" y="416"/>
                  <a:pt x="251" y="416"/>
                  <a:pt x="249" y="416"/>
                </a:cubicBezTo>
                <a:cubicBezTo>
                  <a:pt x="247" y="416"/>
                  <a:pt x="245" y="416"/>
                  <a:pt x="243" y="416"/>
                </a:cubicBezTo>
                <a:cubicBezTo>
                  <a:pt x="243" y="416"/>
                  <a:pt x="243" y="416"/>
                  <a:pt x="243" y="416"/>
                </a:cubicBezTo>
                <a:cubicBezTo>
                  <a:pt x="243" y="416"/>
                  <a:pt x="243" y="416"/>
                  <a:pt x="243" y="416"/>
                </a:cubicBezTo>
                <a:cubicBezTo>
                  <a:pt x="243" y="416"/>
                  <a:pt x="243" y="416"/>
                  <a:pt x="243" y="416"/>
                </a:cubicBezTo>
                <a:cubicBezTo>
                  <a:pt x="235" y="416"/>
                  <a:pt x="228" y="414"/>
                  <a:pt x="221" y="412"/>
                </a:cubicBezTo>
                <a:cubicBezTo>
                  <a:pt x="216" y="411"/>
                  <a:pt x="213" y="407"/>
                  <a:pt x="213" y="401"/>
                </a:cubicBezTo>
                <a:cubicBezTo>
                  <a:pt x="213" y="376"/>
                  <a:pt x="213" y="376"/>
                  <a:pt x="213" y="376"/>
                </a:cubicBezTo>
                <a:cubicBezTo>
                  <a:pt x="209" y="375"/>
                  <a:pt x="205" y="373"/>
                  <a:pt x="201" y="371"/>
                </a:cubicBezTo>
                <a:cubicBezTo>
                  <a:pt x="183" y="389"/>
                  <a:pt x="183" y="389"/>
                  <a:pt x="183" y="389"/>
                </a:cubicBezTo>
                <a:cubicBezTo>
                  <a:pt x="179" y="392"/>
                  <a:pt x="174" y="393"/>
                  <a:pt x="169" y="390"/>
                </a:cubicBezTo>
                <a:cubicBezTo>
                  <a:pt x="167" y="389"/>
                  <a:pt x="164" y="387"/>
                  <a:pt x="161" y="385"/>
                </a:cubicBezTo>
                <a:cubicBezTo>
                  <a:pt x="161" y="384"/>
                  <a:pt x="160" y="384"/>
                  <a:pt x="160" y="384"/>
                </a:cubicBezTo>
                <a:cubicBezTo>
                  <a:pt x="160" y="383"/>
                  <a:pt x="159" y="383"/>
                  <a:pt x="158" y="382"/>
                </a:cubicBezTo>
                <a:cubicBezTo>
                  <a:pt x="147" y="374"/>
                  <a:pt x="137" y="364"/>
                  <a:pt x="129" y="353"/>
                </a:cubicBezTo>
                <a:cubicBezTo>
                  <a:pt x="128" y="352"/>
                  <a:pt x="128" y="352"/>
                  <a:pt x="128" y="351"/>
                </a:cubicBezTo>
                <a:cubicBezTo>
                  <a:pt x="127" y="351"/>
                  <a:pt x="127" y="350"/>
                  <a:pt x="127" y="350"/>
                </a:cubicBezTo>
                <a:cubicBezTo>
                  <a:pt x="127" y="350"/>
                  <a:pt x="127" y="350"/>
                  <a:pt x="127" y="350"/>
                </a:cubicBezTo>
                <a:cubicBezTo>
                  <a:pt x="125" y="347"/>
                  <a:pt x="123" y="345"/>
                  <a:pt x="121" y="342"/>
                </a:cubicBezTo>
                <a:cubicBezTo>
                  <a:pt x="118" y="338"/>
                  <a:pt x="119" y="332"/>
                  <a:pt x="122" y="329"/>
                </a:cubicBezTo>
                <a:cubicBezTo>
                  <a:pt x="140" y="311"/>
                  <a:pt x="140" y="311"/>
                  <a:pt x="140" y="311"/>
                </a:cubicBezTo>
                <a:cubicBezTo>
                  <a:pt x="138" y="307"/>
                  <a:pt x="137" y="303"/>
                  <a:pt x="135" y="298"/>
                </a:cubicBezTo>
                <a:cubicBezTo>
                  <a:pt x="110" y="298"/>
                  <a:pt x="110" y="298"/>
                  <a:pt x="110" y="298"/>
                </a:cubicBezTo>
                <a:cubicBezTo>
                  <a:pt x="105" y="298"/>
                  <a:pt x="100" y="295"/>
                  <a:pt x="99" y="290"/>
                </a:cubicBezTo>
                <a:cubicBezTo>
                  <a:pt x="98" y="283"/>
                  <a:pt x="97" y="276"/>
                  <a:pt x="96" y="268"/>
                </a:cubicBezTo>
                <a:cubicBezTo>
                  <a:pt x="96" y="265"/>
                  <a:pt x="96" y="262"/>
                  <a:pt x="96" y="259"/>
                </a:cubicBezTo>
                <a:cubicBezTo>
                  <a:pt x="96" y="258"/>
                  <a:pt x="96" y="257"/>
                  <a:pt x="96" y="256"/>
                </a:cubicBezTo>
                <a:cubicBezTo>
                  <a:pt x="96" y="256"/>
                  <a:pt x="96" y="256"/>
                  <a:pt x="96" y="256"/>
                </a:cubicBezTo>
                <a:cubicBezTo>
                  <a:pt x="96" y="256"/>
                  <a:pt x="96" y="256"/>
                  <a:pt x="96" y="256"/>
                </a:cubicBezTo>
                <a:cubicBezTo>
                  <a:pt x="96" y="254"/>
                  <a:pt x="96" y="253"/>
                  <a:pt x="96" y="252"/>
                </a:cubicBezTo>
                <a:cubicBezTo>
                  <a:pt x="96" y="249"/>
                  <a:pt x="96" y="246"/>
                  <a:pt x="96" y="243"/>
                </a:cubicBezTo>
                <a:cubicBezTo>
                  <a:pt x="96" y="243"/>
                  <a:pt x="96" y="243"/>
                  <a:pt x="96" y="243"/>
                </a:cubicBezTo>
                <a:cubicBezTo>
                  <a:pt x="96" y="243"/>
                  <a:pt x="96" y="243"/>
                  <a:pt x="96" y="243"/>
                </a:cubicBezTo>
                <a:cubicBezTo>
                  <a:pt x="96" y="243"/>
                  <a:pt x="96" y="243"/>
                  <a:pt x="96" y="243"/>
                </a:cubicBezTo>
                <a:cubicBezTo>
                  <a:pt x="97" y="235"/>
                  <a:pt x="98" y="228"/>
                  <a:pt x="99" y="221"/>
                </a:cubicBezTo>
                <a:cubicBezTo>
                  <a:pt x="100" y="216"/>
                  <a:pt x="105" y="213"/>
                  <a:pt x="110" y="213"/>
                </a:cubicBezTo>
                <a:cubicBezTo>
                  <a:pt x="135" y="213"/>
                  <a:pt x="135" y="213"/>
                  <a:pt x="135" y="213"/>
                </a:cubicBezTo>
                <a:cubicBezTo>
                  <a:pt x="137" y="209"/>
                  <a:pt x="138" y="205"/>
                  <a:pt x="140" y="201"/>
                </a:cubicBezTo>
                <a:cubicBezTo>
                  <a:pt x="122" y="183"/>
                  <a:pt x="122" y="183"/>
                  <a:pt x="122" y="183"/>
                </a:cubicBezTo>
                <a:cubicBezTo>
                  <a:pt x="119" y="179"/>
                  <a:pt x="118" y="174"/>
                  <a:pt x="121" y="169"/>
                </a:cubicBezTo>
                <a:cubicBezTo>
                  <a:pt x="123" y="166"/>
                  <a:pt x="125" y="163"/>
                  <a:pt x="128" y="160"/>
                </a:cubicBezTo>
                <a:cubicBezTo>
                  <a:pt x="137" y="148"/>
                  <a:pt x="148" y="137"/>
                  <a:pt x="160" y="128"/>
                </a:cubicBezTo>
                <a:cubicBezTo>
                  <a:pt x="163" y="125"/>
                  <a:pt x="166" y="123"/>
                  <a:pt x="169" y="121"/>
                </a:cubicBezTo>
                <a:cubicBezTo>
                  <a:pt x="174" y="118"/>
                  <a:pt x="179" y="119"/>
                  <a:pt x="183" y="122"/>
                </a:cubicBezTo>
                <a:cubicBezTo>
                  <a:pt x="201" y="140"/>
                  <a:pt x="201" y="140"/>
                  <a:pt x="201" y="140"/>
                </a:cubicBezTo>
                <a:cubicBezTo>
                  <a:pt x="205" y="138"/>
                  <a:pt x="209" y="137"/>
                  <a:pt x="213" y="135"/>
                </a:cubicBezTo>
                <a:cubicBezTo>
                  <a:pt x="213" y="110"/>
                  <a:pt x="213" y="110"/>
                  <a:pt x="213" y="110"/>
                </a:cubicBezTo>
                <a:cubicBezTo>
                  <a:pt x="213" y="105"/>
                  <a:pt x="216" y="100"/>
                  <a:pt x="221" y="99"/>
                </a:cubicBezTo>
                <a:cubicBezTo>
                  <a:pt x="228" y="98"/>
                  <a:pt x="236" y="97"/>
                  <a:pt x="243" y="96"/>
                </a:cubicBezTo>
                <a:cubicBezTo>
                  <a:pt x="251" y="96"/>
                  <a:pt x="260" y="96"/>
                  <a:pt x="268" y="96"/>
                </a:cubicBezTo>
                <a:cubicBezTo>
                  <a:pt x="276" y="97"/>
                  <a:pt x="283" y="98"/>
                  <a:pt x="290" y="99"/>
                </a:cubicBezTo>
                <a:cubicBezTo>
                  <a:pt x="295" y="100"/>
                  <a:pt x="298" y="105"/>
                  <a:pt x="298" y="110"/>
                </a:cubicBezTo>
                <a:cubicBezTo>
                  <a:pt x="298" y="135"/>
                  <a:pt x="298" y="135"/>
                  <a:pt x="298" y="135"/>
                </a:cubicBezTo>
                <a:cubicBezTo>
                  <a:pt x="303" y="137"/>
                  <a:pt x="307" y="138"/>
                  <a:pt x="311" y="140"/>
                </a:cubicBezTo>
                <a:cubicBezTo>
                  <a:pt x="329" y="122"/>
                  <a:pt x="329" y="122"/>
                  <a:pt x="329" y="122"/>
                </a:cubicBezTo>
                <a:cubicBezTo>
                  <a:pt x="332" y="119"/>
                  <a:pt x="338" y="118"/>
                  <a:pt x="342" y="121"/>
                </a:cubicBezTo>
                <a:cubicBezTo>
                  <a:pt x="345" y="123"/>
                  <a:pt x="347" y="125"/>
                  <a:pt x="350" y="127"/>
                </a:cubicBezTo>
                <a:cubicBezTo>
                  <a:pt x="350" y="127"/>
                  <a:pt x="351" y="127"/>
                  <a:pt x="351" y="128"/>
                </a:cubicBezTo>
                <a:cubicBezTo>
                  <a:pt x="352" y="128"/>
                  <a:pt x="353" y="129"/>
                  <a:pt x="353" y="129"/>
                </a:cubicBezTo>
                <a:cubicBezTo>
                  <a:pt x="364" y="137"/>
                  <a:pt x="374" y="147"/>
                  <a:pt x="383" y="159"/>
                </a:cubicBezTo>
                <a:cubicBezTo>
                  <a:pt x="383" y="159"/>
                  <a:pt x="383" y="159"/>
                  <a:pt x="384" y="160"/>
                </a:cubicBezTo>
                <a:cubicBezTo>
                  <a:pt x="384" y="160"/>
                  <a:pt x="384" y="161"/>
                  <a:pt x="385" y="161"/>
                </a:cubicBezTo>
                <a:cubicBezTo>
                  <a:pt x="385" y="162"/>
                  <a:pt x="385" y="162"/>
                  <a:pt x="385" y="162"/>
                </a:cubicBezTo>
                <a:cubicBezTo>
                  <a:pt x="387" y="164"/>
                  <a:pt x="389" y="167"/>
                  <a:pt x="390" y="169"/>
                </a:cubicBezTo>
                <a:cubicBezTo>
                  <a:pt x="393" y="174"/>
                  <a:pt x="392" y="179"/>
                  <a:pt x="389" y="183"/>
                </a:cubicBezTo>
                <a:cubicBezTo>
                  <a:pt x="371" y="201"/>
                  <a:pt x="371" y="201"/>
                  <a:pt x="371" y="201"/>
                </a:cubicBezTo>
                <a:cubicBezTo>
                  <a:pt x="373" y="205"/>
                  <a:pt x="375" y="209"/>
                  <a:pt x="376" y="213"/>
                </a:cubicBezTo>
                <a:cubicBezTo>
                  <a:pt x="401" y="213"/>
                  <a:pt x="401" y="213"/>
                  <a:pt x="401" y="213"/>
                </a:cubicBezTo>
                <a:cubicBezTo>
                  <a:pt x="406" y="213"/>
                  <a:pt x="411" y="216"/>
                  <a:pt x="412" y="221"/>
                </a:cubicBezTo>
                <a:cubicBezTo>
                  <a:pt x="414" y="228"/>
                  <a:pt x="414" y="235"/>
                  <a:pt x="416" y="243"/>
                </a:cubicBezTo>
                <a:cubicBezTo>
                  <a:pt x="416" y="243"/>
                  <a:pt x="416" y="243"/>
                  <a:pt x="416" y="243"/>
                </a:cubicBezTo>
                <a:cubicBezTo>
                  <a:pt x="416" y="247"/>
                  <a:pt x="416" y="251"/>
                  <a:pt x="416" y="256"/>
                </a:cubicBezTo>
                <a:cubicBezTo>
                  <a:pt x="416" y="260"/>
                  <a:pt x="415" y="264"/>
                  <a:pt x="415" y="268"/>
                </a:cubicBezTo>
                <a:close/>
              </a:path>
            </a:pathLst>
          </a:custGeom>
          <a:solidFill>
            <a:schemeClr val="tx2"/>
          </a:solidFill>
          <a:ln>
            <a:solidFill>
              <a:schemeClr val="accent1"/>
            </a:solidFill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B2EB99E-288D-433D-BE63-B0F8B27316A0}"/>
              </a:ext>
            </a:extLst>
          </p:cNvPr>
          <p:cNvGrpSpPr/>
          <p:nvPr/>
        </p:nvGrpSpPr>
        <p:grpSpPr>
          <a:xfrm>
            <a:off x="1465011" y="3495245"/>
            <a:ext cx="10137376" cy="2006827"/>
            <a:chOff x="3050857" y="5339616"/>
            <a:chExt cx="7172095" cy="2006827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4FE2B5D-E2C3-403E-B78B-4D31830692E9}"/>
                </a:ext>
              </a:extLst>
            </p:cNvPr>
            <p:cNvSpPr txBox="1"/>
            <p:nvPr/>
          </p:nvSpPr>
          <p:spPr>
            <a:xfrm>
              <a:off x="3050857" y="5339616"/>
              <a:ext cx="4829810" cy="36933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Bef>
                  <a:spcPts val="600"/>
                </a:spcBef>
                <a:buSzPct val="100000"/>
              </a:pPr>
              <a:r>
                <a:rPr lang="en-US" sz="2400" b="1" dirty="0">
                  <a:solidFill>
                    <a:srgbClr val="313131"/>
                  </a:solidFill>
                </a:rPr>
                <a:t>ODM Provider Panel Requirements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8644EFD-6CF9-4EF3-9D48-EBD5A6CF4D52}"/>
                </a:ext>
              </a:extLst>
            </p:cNvPr>
            <p:cNvSpPr txBox="1"/>
            <p:nvPr/>
          </p:nvSpPr>
          <p:spPr>
            <a:xfrm>
              <a:off x="3050857" y="5846373"/>
              <a:ext cx="7172095" cy="150007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noAutofit/>
            </a:bodyPr>
            <a:lstStyle/>
            <a:p>
              <a:pPr marL="203200" indent="-203200">
                <a:spcBef>
                  <a:spcPts val="600"/>
                </a:spcBef>
                <a:buSzPct val="100000"/>
                <a:buFont typeface="Arial"/>
                <a:buChar char="•"/>
              </a:pPr>
              <a:r>
                <a:rPr lang="en-US" sz="2000" dirty="0"/>
                <a:t>Medicaid Managed Care Plans are required to contract with a total of:</a:t>
              </a:r>
            </a:p>
            <a:p>
              <a:pPr marL="660400" lvl="1" indent="-203200">
                <a:spcBef>
                  <a:spcPts val="600"/>
                </a:spcBef>
                <a:buSzPct val="100000"/>
                <a:buFont typeface="Arial"/>
                <a:buChar char="•"/>
              </a:pPr>
              <a:r>
                <a:rPr lang="en-US" sz="2000" dirty="0"/>
                <a:t>238 Provider Type (PT) 84s</a:t>
              </a:r>
            </a:p>
            <a:p>
              <a:pPr marL="660400" lvl="1" indent="-203200">
                <a:spcBef>
                  <a:spcPts val="600"/>
                </a:spcBef>
                <a:buSzPct val="100000"/>
                <a:buFont typeface="Arial"/>
                <a:buChar char="•"/>
              </a:pPr>
              <a:r>
                <a:rPr lang="en-US" sz="2000" dirty="0"/>
                <a:t>216 Provider Type (PT) 95s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16999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9EDB0E-5E68-4A56-B9C2-43284D687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6A2EF-986C-4D8D-A69A-382ED2CD6AA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ounded Rectangle 12">
            <a:extLst>
              <a:ext uri="{FF2B5EF4-FFF2-40B4-BE49-F238E27FC236}">
                <a16:creationId xmlns:a16="http://schemas.microsoft.com/office/drawing/2014/main" id="{9AC17822-2444-4FC3-A5C3-FDED81FD28D3}"/>
              </a:ext>
            </a:extLst>
          </p:cNvPr>
          <p:cNvSpPr/>
          <p:nvPr/>
        </p:nvSpPr>
        <p:spPr>
          <a:xfrm>
            <a:off x="340360" y="238466"/>
            <a:ext cx="11511280" cy="482597"/>
          </a:xfrm>
          <a:prstGeom prst="roundRect">
            <a:avLst/>
          </a:prstGeom>
          <a:solidFill>
            <a:srgbClr val="4454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prstClr val="white"/>
                </a:solidFill>
              </a:rPr>
              <a:t>OAHP – Credentialing and Contracting Data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E7973F8A-66C4-4592-A030-3F077D27E2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13673847"/>
              </p:ext>
            </p:extLst>
          </p:nvPr>
        </p:nvGraphicFramePr>
        <p:xfrm>
          <a:off x="340360" y="769127"/>
          <a:ext cx="11381740" cy="5850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3910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7149" y="879475"/>
            <a:ext cx="12503888" cy="1235676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7207" y="1672239"/>
            <a:ext cx="5157787" cy="823912"/>
          </a:xfrm>
        </p:spPr>
        <p:txBody>
          <a:bodyPr/>
          <a:lstStyle/>
          <a:p>
            <a:r>
              <a:rPr lang="en-US" dirty="0"/>
              <a:t>Current Testing Opportunities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7207" y="2505075"/>
            <a:ext cx="5157787" cy="368458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Testing of claims begins again March 1st through June 30</a:t>
            </a:r>
            <a:r>
              <a:rPr lang="en-US" baseline="30000" dirty="0"/>
              <a:t>th</a:t>
            </a:r>
            <a:r>
              <a:rPr lang="en-US" dirty="0"/>
              <a:t> at </a:t>
            </a:r>
            <a:r>
              <a:rPr lang="en-US" dirty="0">
                <a:hlinkClick r:id="rId2"/>
              </a:rPr>
              <a:t>https://sites.edifecs.com/index.jsp?centene</a:t>
            </a:r>
            <a:endParaRPr lang="en-US" dirty="0"/>
          </a:p>
          <a:p>
            <a:r>
              <a:rPr lang="en-US" dirty="0"/>
              <a:t>Click here for a list of trading partners Buckeye works with </a:t>
            </a:r>
            <a:r>
              <a:rPr lang="en-US" u="sng" dirty="0">
                <a:hlinkClick r:id="rId3"/>
              </a:rPr>
              <a:t>https://www.buckeyehealthplan.com/providers/resources/electronic-transactions.html</a:t>
            </a:r>
            <a:endParaRPr lang="en-US" dirty="0"/>
          </a:p>
          <a:p>
            <a:r>
              <a:rPr lang="en-US" dirty="0"/>
              <a:t>Weekly Webinar opportunities on Tuesdays at 9:00AM and Thursdays at 12:00PM.  RSVP at </a:t>
            </a:r>
            <a:r>
              <a:rPr lang="en-US" dirty="0">
                <a:solidFill>
                  <a:srgbClr val="FF0000"/>
                </a:solidFill>
                <a:hlinkClick r:id="rId4"/>
              </a:rPr>
              <a:t>https://www.buckeyehealthplan.com/providers/behavioral-health.html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Contracting Information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dirty="0"/>
              <a:t>Allow 90 days for the contracting/credentialing process-</a:t>
            </a:r>
            <a:r>
              <a:rPr lang="en-US" i="1" dirty="0"/>
              <a:t>please start now</a:t>
            </a:r>
          </a:p>
          <a:p>
            <a:r>
              <a:rPr lang="en-US" dirty="0"/>
              <a:t>Contact: </a:t>
            </a:r>
            <a:r>
              <a:rPr lang="en-US" u="sng" dirty="0">
                <a:hlinkClick r:id="rId5"/>
              </a:rPr>
              <a:t>https://www.buckeyehealthplan.com/providers/become-a-provider/join-our-network.html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pic>
        <p:nvPicPr>
          <p:cNvPr id="1028" name="Picture 6" descr="BHP_Horiz_RGB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399" y="498476"/>
            <a:ext cx="502920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328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368" y="1526180"/>
            <a:ext cx="5157787" cy="823912"/>
          </a:xfrm>
        </p:spPr>
        <p:txBody>
          <a:bodyPr/>
          <a:lstStyle/>
          <a:p>
            <a:r>
              <a:rPr lang="en-US" dirty="0"/>
              <a:t>Current Testing Opportunities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68" y="2390936"/>
            <a:ext cx="5157787" cy="3684588"/>
          </a:xfrm>
        </p:spPr>
        <p:txBody>
          <a:bodyPr>
            <a:normAutofit/>
          </a:bodyPr>
          <a:lstStyle/>
          <a:p>
            <a:r>
              <a:rPr lang="en-US" dirty="0"/>
              <a:t>Join us on Wednesdays from 3 to 4pm ET for instructions and status updates</a:t>
            </a:r>
          </a:p>
          <a:p>
            <a:r>
              <a:rPr lang="en-US" dirty="0"/>
              <a:t>CareSource is accepting test EDI files through our trading partners</a:t>
            </a:r>
          </a:p>
          <a:p>
            <a:r>
              <a:rPr lang="en-US" dirty="0"/>
              <a:t>Use the ODM Beta Testing Scenarios</a:t>
            </a:r>
          </a:p>
          <a:p>
            <a:r>
              <a:rPr lang="en-US" dirty="0"/>
              <a:t>Use active CS Members </a:t>
            </a:r>
          </a:p>
          <a:p>
            <a:r>
              <a:rPr lang="en-US" dirty="0"/>
              <a:t>Use DOS &gt; January 1, 2018</a:t>
            </a:r>
          </a:p>
          <a:p>
            <a:r>
              <a:rPr lang="en-US" dirty="0"/>
              <a:t>Submit test EDI files before June 1 2018.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526180"/>
            <a:ext cx="5183188" cy="823912"/>
          </a:xfrm>
        </p:spPr>
        <p:txBody>
          <a:bodyPr/>
          <a:lstStyle/>
          <a:p>
            <a:r>
              <a:rPr lang="en-US" dirty="0"/>
              <a:t>Contracting Information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390936"/>
            <a:ext cx="5183188" cy="3684588"/>
          </a:xfrm>
        </p:spPr>
        <p:txBody>
          <a:bodyPr>
            <a:noAutofit/>
          </a:bodyPr>
          <a:lstStyle/>
          <a:p>
            <a:r>
              <a:rPr lang="en-US" sz="2000" dirty="0"/>
              <a:t>Complete the </a:t>
            </a:r>
            <a:r>
              <a:rPr lang="en-US" sz="2000" b="1" dirty="0"/>
              <a:t>New Health Partner Contract Form </a:t>
            </a:r>
            <a:r>
              <a:rPr lang="en-US" sz="2000" dirty="0"/>
              <a:t>@ https://www.caresource.com/providers/join-our-network/</a:t>
            </a:r>
          </a:p>
          <a:p>
            <a:r>
              <a:rPr lang="en-US" sz="2000" dirty="0"/>
              <a:t>Allow 90-days for the contracting/credentialing process</a:t>
            </a:r>
          </a:p>
          <a:p>
            <a:r>
              <a:rPr lang="en-US" sz="2000" dirty="0"/>
              <a:t>Be prepared with the following materials:</a:t>
            </a:r>
          </a:p>
          <a:p>
            <a:pPr lvl="1"/>
            <a:r>
              <a:rPr lang="en-US" dirty="0"/>
              <a:t>W-9 tax form</a:t>
            </a:r>
          </a:p>
          <a:p>
            <a:pPr lvl="1"/>
            <a:r>
              <a:rPr lang="en-US" dirty="0"/>
              <a:t>CAQH ID number</a:t>
            </a:r>
          </a:p>
          <a:p>
            <a:pPr lvl="1"/>
            <a:r>
              <a:rPr lang="en-US" dirty="0"/>
              <a:t>Tax ID number</a:t>
            </a:r>
          </a:p>
          <a:p>
            <a:pPr lvl="1"/>
            <a:r>
              <a:rPr lang="en-US" dirty="0"/>
              <a:t>NPI number(s) for both Provider Type 84 and/or 95 related certifications</a:t>
            </a:r>
          </a:p>
          <a:p>
            <a:r>
              <a:rPr lang="en-US" sz="2000" dirty="0"/>
              <a:t>Questions/Concerns: Call CareSource’s Rapid Response Team - 800.488.0134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0000000-0008-0000-0000-000021000000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81500" y="638505"/>
            <a:ext cx="3429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57718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5363" y="1681163"/>
            <a:ext cx="5157787" cy="823912"/>
          </a:xfrm>
        </p:spPr>
        <p:txBody>
          <a:bodyPr/>
          <a:lstStyle/>
          <a:p>
            <a:r>
              <a:rPr lang="en-US" dirty="0"/>
              <a:t>Current Testing Opportunities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9961" y="2505075"/>
            <a:ext cx="5354637" cy="3684588"/>
          </a:xfrm>
        </p:spPr>
        <p:txBody>
          <a:bodyPr>
            <a:normAutofit/>
          </a:bodyPr>
          <a:lstStyle/>
          <a:p>
            <a:r>
              <a:rPr lang="en-US" dirty="0"/>
              <a:t>Contact </a:t>
            </a:r>
            <a:r>
              <a:rPr lang="en-US" dirty="0">
                <a:hlinkClick r:id="rId2"/>
              </a:rPr>
              <a:t>BHProviderServices@MolinaHealthCare.com</a:t>
            </a:r>
            <a:r>
              <a:rPr lang="en-US" dirty="0"/>
              <a:t> to obtain an intake form and testing guidance</a:t>
            </a:r>
            <a:endParaRPr lang="en-US" i="1" dirty="0"/>
          </a:p>
          <a:p>
            <a:r>
              <a:rPr lang="en-US" dirty="0"/>
              <a:t>We work with all participating clearinghouse to submit EDI claims</a:t>
            </a:r>
          </a:p>
          <a:p>
            <a:r>
              <a:rPr lang="en-US" dirty="0"/>
              <a:t>Webinar opportunities to be scheduled end of February</a:t>
            </a:r>
          </a:p>
          <a:p>
            <a:r>
              <a:rPr lang="en-US" dirty="0"/>
              <a:t>Testing is currently open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28851" y="1681163"/>
            <a:ext cx="5183188" cy="823912"/>
          </a:xfrm>
        </p:spPr>
        <p:txBody>
          <a:bodyPr/>
          <a:lstStyle/>
          <a:p>
            <a:r>
              <a:rPr lang="en-US" dirty="0"/>
              <a:t>Contracting Information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28851" y="2505075"/>
            <a:ext cx="5183188" cy="3684588"/>
          </a:xfrm>
        </p:spPr>
        <p:txBody>
          <a:bodyPr>
            <a:normAutofit/>
          </a:bodyPr>
          <a:lstStyle/>
          <a:p>
            <a:r>
              <a:rPr lang="en-US" dirty="0"/>
              <a:t>Allow 90 days for the contracting/credentialing process-</a:t>
            </a:r>
            <a:r>
              <a:rPr lang="en-US" i="1" dirty="0"/>
              <a:t>please start now</a:t>
            </a:r>
          </a:p>
          <a:p>
            <a:r>
              <a:rPr lang="en-US" dirty="0"/>
              <a:t>Contact: Ellen Landingham at (614) 557-3041  or </a:t>
            </a:r>
            <a:r>
              <a:rPr lang="en-US" dirty="0">
                <a:hlinkClick r:id="rId3"/>
              </a:rPr>
              <a:t>Ellen.Landingham@molinahealthcare.com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0000000-0008-0000-0000-00001E000000}"/>
              </a:ext>
            </a:extLst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7800" y="464694"/>
            <a:ext cx="3496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46701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855" y="1535113"/>
            <a:ext cx="3644020" cy="639762"/>
          </a:xfrm>
        </p:spPr>
        <p:txBody>
          <a:bodyPr/>
          <a:lstStyle/>
          <a:p>
            <a:pPr algn="ctr"/>
            <a:r>
              <a:rPr lang="en-US" dirty="0"/>
              <a:t>Current Testing Opportunities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048" y="2176918"/>
            <a:ext cx="5171830" cy="4530725"/>
          </a:xfrm>
        </p:spPr>
        <p:txBody>
          <a:bodyPr>
            <a:noAutofit/>
          </a:bodyPr>
          <a:lstStyle/>
          <a:p>
            <a:r>
              <a:rPr lang="en-US" sz="2000" dirty="0"/>
              <a:t>Contact </a:t>
            </a:r>
            <a:r>
              <a:rPr lang="en-US" sz="2000" dirty="0">
                <a:hlinkClick r:id="rId2"/>
              </a:rPr>
              <a:t>PHCBehavioralHealthTesting@ProMedica.org</a:t>
            </a:r>
            <a:r>
              <a:rPr lang="en-US" sz="2000" dirty="0"/>
              <a:t> to engage in claims testing</a:t>
            </a:r>
            <a:endParaRPr lang="en-US" sz="2000" i="1" dirty="0"/>
          </a:p>
          <a:p>
            <a:r>
              <a:rPr lang="en-US" sz="2000" dirty="0"/>
              <a:t>We work with all participating clearinghouse to submit EDI claims </a:t>
            </a:r>
            <a:r>
              <a:rPr lang="en-US" sz="2000" dirty="0">
                <a:hlinkClick r:id="rId3"/>
              </a:rPr>
              <a:t>http://www.paramounthealthcare.com/documents/provider/clearinghouse-list.pdf</a:t>
            </a:r>
            <a:endParaRPr lang="en-US" sz="2000" dirty="0"/>
          </a:p>
          <a:p>
            <a:r>
              <a:rPr lang="en-US" sz="2000" dirty="0"/>
              <a:t>Intensive provider consultation available upon request </a:t>
            </a:r>
            <a:br>
              <a:rPr lang="en-US" sz="2000" dirty="0"/>
            </a:br>
            <a:r>
              <a:rPr lang="en-US" sz="2000" dirty="0"/>
              <a:t>(prior/post testing)</a:t>
            </a:r>
          </a:p>
          <a:p>
            <a:r>
              <a:rPr lang="en-US" sz="2000" dirty="0"/>
              <a:t>Testing claims are currently being accepted and will remain open through July 1, 2018 BH Redesign Implementation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06427" y="1535113"/>
            <a:ext cx="4114799" cy="639762"/>
          </a:xfrm>
        </p:spPr>
        <p:txBody>
          <a:bodyPr/>
          <a:lstStyle/>
          <a:p>
            <a:pPr algn="ctr"/>
            <a:r>
              <a:rPr lang="en-US" dirty="0"/>
              <a:t>Contracting Information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8399" y="2174875"/>
            <a:ext cx="5171830" cy="3951288"/>
          </a:xfrm>
        </p:spPr>
        <p:txBody>
          <a:bodyPr/>
          <a:lstStyle/>
          <a:p>
            <a:r>
              <a:rPr lang="en-US" sz="2000" dirty="0"/>
              <a:t>Allow 90 days for the contracting/credentialing process-</a:t>
            </a:r>
            <a:r>
              <a:rPr lang="en-US" sz="2000" i="1" dirty="0"/>
              <a:t>please start now</a:t>
            </a:r>
          </a:p>
          <a:p>
            <a:r>
              <a:rPr lang="en-US" sz="2000" dirty="0"/>
              <a:t>Contact: </a:t>
            </a:r>
            <a:r>
              <a:rPr lang="en-US" sz="2000" dirty="0">
                <a:hlinkClick r:id="rId4"/>
              </a:rPr>
              <a:t>PHCProvider.Contracting@ProMedica.org</a:t>
            </a:r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0000000-0008-0000-0000-00001C000000}"/>
              </a:ext>
            </a:extLst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79826" y="479685"/>
            <a:ext cx="343234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2236130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Deloitte US Color1">
      <a:dk1>
        <a:sysClr val="windowText" lastClr="000000"/>
      </a:dk1>
      <a:lt1>
        <a:sysClr val="window" lastClr="FFFFFF"/>
      </a:lt1>
      <a:dk2>
        <a:srgbClr val="53565A"/>
      </a:dk2>
      <a:lt2>
        <a:srgbClr val="D0D0CE"/>
      </a:lt2>
      <a:accent1>
        <a:srgbClr val="86BC25"/>
      </a:accent1>
      <a:accent2>
        <a:srgbClr val="046A38"/>
      </a:accent2>
      <a:accent3>
        <a:srgbClr val="62B5E5"/>
      </a:accent3>
      <a:accent4>
        <a:srgbClr val="012169"/>
      </a:accent4>
      <a:accent5>
        <a:srgbClr val="0097A9"/>
      </a:accent5>
      <a:accent6>
        <a:srgbClr val="75787B"/>
      </a:accent6>
      <a:hlink>
        <a:srgbClr val="00A3E0"/>
      </a:hlink>
      <a:folHlink>
        <a:srgbClr val="53565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4654</TotalTime>
  <Words>867</Words>
  <Application>Microsoft Office PowerPoint</Application>
  <PresentationFormat>Widescreen</PresentationFormat>
  <Paragraphs>94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2_Office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Deloitte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Kuras, Mike</dc:creator>
  <cp:lastModifiedBy>Angela</cp:lastModifiedBy>
  <cp:revision>300</cp:revision>
  <cp:lastPrinted>2017-11-15T12:43:59Z</cp:lastPrinted>
  <dcterms:created xsi:type="dcterms:W3CDTF">2017-11-06T19:26:53Z</dcterms:created>
  <dcterms:modified xsi:type="dcterms:W3CDTF">2018-02-14T20:36:48Z</dcterms:modified>
</cp:coreProperties>
</file>